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53" r:id="rId3"/>
    <p:sldId id="385" r:id="rId4"/>
    <p:sldId id="357" r:id="rId5"/>
    <p:sldId id="358" r:id="rId6"/>
    <p:sldId id="359" r:id="rId7"/>
    <p:sldId id="360" r:id="rId8"/>
    <p:sldId id="270" r:id="rId9"/>
    <p:sldId id="361" r:id="rId10"/>
    <p:sldId id="362" r:id="rId11"/>
    <p:sldId id="363" r:id="rId12"/>
    <p:sldId id="364" r:id="rId13"/>
    <p:sldId id="365" r:id="rId14"/>
    <p:sldId id="367" r:id="rId15"/>
    <p:sldId id="384" r:id="rId16"/>
    <p:sldId id="261" r:id="rId17"/>
    <p:sldId id="340" r:id="rId18"/>
    <p:sldId id="347" r:id="rId19"/>
    <p:sldId id="262" r:id="rId20"/>
    <p:sldId id="277" r:id="rId21"/>
    <p:sldId id="283" r:id="rId22"/>
    <p:sldId id="263" r:id="rId23"/>
    <p:sldId id="276" r:id="rId24"/>
    <p:sldId id="373" r:id="rId25"/>
    <p:sldId id="374" r:id="rId26"/>
    <p:sldId id="272" r:id="rId27"/>
    <p:sldId id="278" r:id="rId28"/>
    <p:sldId id="337" r:id="rId29"/>
    <p:sldId id="379" r:id="rId30"/>
    <p:sldId id="380" r:id="rId31"/>
    <p:sldId id="381" r:id="rId32"/>
    <p:sldId id="382" r:id="rId33"/>
    <p:sldId id="383" r:id="rId34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taire1" initials="s" lastIdx="0" clrIdx="0">
    <p:extLst>
      <p:ext uri="{19B8F6BF-5375-455C-9EA6-DF929625EA0E}">
        <p15:presenceInfo xmlns:p15="http://schemas.microsoft.com/office/powerpoint/2012/main" xmlns="" userId="secretaire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15FF"/>
    <a:srgbClr val="23A638"/>
    <a:srgbClr val="73BA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69" autoAdjust="0"/>
    <p:restoredTop sz="89767" autoAdjust="0"/>
  </p:normalViewPr>
  <p:slideViewPr>
    <p:cSldViewPr snapToGrid="0" snapToObjects="1"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64"/>
    </p:cViewPr>
  </p:sorterViewPr>
  <p:notesViewPr>
    <p:cSldViewPr snapToGrid="0" snapToObjects="1">
      <p:cViewPr varScale="1">
        <p:scale>
          <a:sx n="80" d="100"/>
          <a:sy n="80" d="100"/>
        </p:scale>
        <p:origin x="391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45C89-02C9-49FF-B5CB-19DDB30FF1AC}" type="datetimeFigureOut">
              <a:rPr lang="fr-FR"/>
              <a:pPr/>
              <a:t>12/03/2021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8217DC-DAE5-4C48-B562-F5BB4BB667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3485473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C26A3-E98F-480D-936C-A9ADA7B21007}" type="datetimeFigureOut">
              <a:rPr lang="fr-FR"/>
              <a:pPr/>
              <a:t>12/03/2021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83F039-1C25-4A68-B8C3-B81E8E3DF9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881857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B80DEE-B955-40CC-8175-BBC56756BD15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360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E1E6DF-20AB-453B-B89F-CFD5F6739958}" type="slidenum">
              <a:rPr lang="fr-FR" altLang="fr-FR" sz="13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300" smtClean="0">
              <a:ea typeface="Lucida Sans Unicode" panose="020B06020305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6200" y="9237663"/>
            <a:ext cx="2936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80" tIns="47520" rIns="94680" bIns="475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F557C3-D182-4A73-A68C-2FD90F1C6CE8}" type="slidenum">
              <a:rPr lang="fr-FR" altLang="fr-FR" sz="1300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300">
              <a:cs typeface="Segoe UI" panose="020B0502040204020203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5150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6A9E77-2A4D-4CEC-A13F-9A760B02D536}" type="slidenum">
              <a:rPr lang="fr-FR" altLang="fr-FR" sz="13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300" smtClean="0">
              <a:ea typeface="Lucida Sans Unicode" panose="020B0602030504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6200" y="9237663"/>
            <a:ext cx="2936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80" tIns="47520" rIns="94680" bIns="475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564184-F67B-438C-B86F-34E11ECE3E0C}" type="slidenum">
              <a:rPr lang="fr-FR" altLang="fr-FR" sz="1300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300">
              <a:cs typeface="Segoe UI" panose="020B0502040204020203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29175" cy="362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914400" y="4618038"/>
            <a:ext cx="5003800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47642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5D3D76-0203-4B41-A9A1-6B42066A1C68}" type="slidenum">
              <a:rPr lang="fr-FR" altLang="fr-FR" sz="13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z="1300" smtClean="0">
              <a:ea typeface="Lucida Sans Unicode" panose="020B0602030504020204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200" y="9237663"/>
            <a:ext cx="2936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80" tIns="47520" rIns="94680" bIns="475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658608-C47D-405B-A177-46C1CA8CE64F}" type="slidenum">
              <a:rPr lang="fr-FR" altLang="fr-FR" sz="1300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z="1300">
              <a:cs typeface="Segoe UI" panose="020B0502040204020203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29175" cy="362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914400" y="4618038"/>
            <a:ext cx="5003800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9606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 smtClean="0"/>
              <a:t>Possibilité</a:t>
            </a:r>
            <a:r>
              <a:rPr lang="fr-FR" sz="1100" baseline="0" dirty="0" smtClean="0"/>
              <a:t> de faire plusieurs vœux hiérarchisés de voie d’orientation </a:t>
            </a:r>
            <a:endParaRPr lang="fr-FR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60816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6341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3849840" y="9428040"/>
            <a:ext cx="2939400" cy="48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3BAEAEB-F562-40F3-8DCD-5F5303C77BFF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32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84" name="CustomShape 2"/>
          <p:cNvSpPr/>
          <p:nvPr/>
        </p:nvSpPr>
        <p:spPr>
          <a:xfrm>
            <a:off x="906480" y="4714920"/>
            <a:ext cx="4982760" cy="446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80403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5400" tIns="47880" rIns="95400" bIns="47880" anchor="b" anchorCtr="0" compatLnSpc="1">
            <a:noAutofit/>
          </a:bodyPr>
          <a:lstStyle/>
          <a:p>
            <a:pPr lvl="0"/>
            <a:fld id="{0F79F6DE-78E9-4001-A5D5-980F8BE2CD97}" type="slidenum">
              <a:rPr/>
              <a:pPr lvl="0"/>
              <a:t>3</a:t>
            </a:fld>
            <a:endParaRPr lang="fr-FR"/>
          </a:p>
        </p:txBody>
      </p:sp>
      <p:sp>
        <p:nvSpPr>
          <p:cNvPr id="2" name="Rectangle 9"/>
          <p:cNvSpPr/>
          <p:nvPr/>
        </p:nvSpPr>
        <p:spPr>
          <a:xfrm>
            <a:off x="3846600" y="9433080"/>
            <a:ext cx="2941560" cy="495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400" tIns="47880" rIns="95400" bIns="4788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8EDF2D4-5D69-4533-8291-C255D696884D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fr-FR" sz="13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34"/>
              <a:cs typeface="Arial" pitchFamily="34"/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49839" y="9428040"/>
            <a:ext cx="2943000" cy="493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816817-F274-4ECC-878D-CBCE6451E99A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fr-F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49839" y="9428040"/>
            <a:ext cx="2946239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A09085EA-6D64-4F26-9153-09E4881AF71D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fr-FR" sz="12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34"/>
              <a:cs typeface="Arial" pitchFamily="34"/>
            </a:endParaRPr>
          </a:p>
        </p:txBody>
      </p:sp>
      <p:sp>
        <p:nvSpPr>
          <p:cNvPr id="5" name="Espace réservé de l'image des diapositives 4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Box 4"/>
          <p:cNvSpPr/>
          <p:nvPr/>
        </p:nvSpPr>
        <p:spPr>
          <a:xfrm>
            <a:off x="679320" y="4714920"/>
            <a:ext cx="5438880" cy="446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4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3849840" y="9428040"/>
            <a:ext cx="2939400" cy="48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147FCC7-9BB1-4BCD-AEB5-055F536BF4CF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5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43" name="CustomShape 2"/>
          <p:cNvSpPr/>
          <p:nvPr/>
        </p:nvSpPr>
        <p:spPr>
          <a:xfrm>
            <a:off x="3849840" y="9428040"/>
            <a:ext cx="2941200" cy="49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9F7E723-F137-4E98-8C28-7E12EA10D9B3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5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44" name="CustomShape 3"/>
          <p:cNvSpPr/>
          <p:nvPr/>
        </p:nvSpPr>
        <p:spPr>
          <a:xfrm>
            <a:off x="3849840" y="9428040"/>
            <a:ext cx="2942640" cy="49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7B6046B-C798-4619-BF40-775565A46DA3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5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45" name="CustomShape 4"/>
          <p:cNvSpPr/>
          <p:nvPr/>
        </p:nvSpPr>
        <p:spPr>
          <a:xfrm>
            <a:off x="679320" y="4714920"/>
            <a:ext cx="5436720" cy="4465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5"/>
          <p:cNvSpPr/>
          <p:nvPr/>
        </p:nvSpPr>
        <p:spPr>
          <a:xfrm>
            <a:off x="3849840" y="9428040"/>
            <a:ext cx="2944080" cy="4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1822A78-59FD-4785-8D96-5C8A7B354281}" type="slidenum">
              <a:rPr lang="fr-FR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44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CustomShape 1"/>
          <p:cNvSpPr/>
          <p:nvPr/>
        </p:nvSpPr>
        <p:spPr>
          <a:xfrm>
            <a:off x="3849840" y="9428040"/>
            <a:ext cx="2939400" cy="48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3E79BEA-36D3-4EDF-8107-357CECB12505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6</a:t>
            </a:fld>
            <a:endParaRPr lang="fr-FR" sz="1300" b="0" strike="noStrike" spc="-1">
              <a:latin typeface="Arial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917640" y="4759200"/>
            <a:ext cx="5047560" cy="4507920"/>
          </a:xfrm>
          <a:prstGeom prst="rect">
            <a:avLst/>
          </a:prstGeom>
        </p:spPr>
        <p:txBody>
          <a:bodyPr lIns="93960" tIns="47160" rIns="93960" bIns="4716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75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3A3A54-7C37-4817-B041-8C4B09F02B6A}" type="slidenum">
              <a:rPr lang="fr-FR" altLang="fr-FR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7713" y="523875"/>
            <a:ext cx="3441700" cy="2581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1713" y="3271838"/>
            <a:ext cx="8016875" cy="310038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255803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3849840" y="9428040"/>
            <a:ext cx="2939400" cy="48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B118575-4530-4440-B7F0-10233EEC0074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11</a:t>
            </a:fld>
            <a:endParaRPr lang="fr-FR" sz="1300" b="0" strike="noStrike" spc="-1">
              <a:latin typeface="Arial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 type="body"/>
          </p:nvPr>
        </p:nvSpPr>
        <p:spPr>
          <a:xfrm>
            <a:off x="917640" y="4759200"/>
            <a:ext cx="5047560" cy="4507920"/>
          </a:xfrm>
          <a:prstGeom prst="rect">
            <a:avLst/>
          </a:prstGeom>
        </p:spPr>
        <p:txBody>
          <a:bodyPr lIns="93960" tIns="47160" rIns="93960" bIns="47160" anchor="ctr"/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00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3200" algn="l"/>
                <a:tab pos="3178175" algn="l"/>
                <a:tab pos="3632200" algn="l"/>
                <a:tab pos="4086225" algn="l"/>
                <a:tab pos="4540250" algn="l"/>
                <a:tab pos="4994275" algn="l"/>
                <a:tab pos="5449888" algn="l"/>
                <a:tab pos="5903913" algn="l"/>
                <a:tab pos="6357938" algn="l"/>
                <a:tab pos="6811963" algn="l"/>
                <a:tab pos="7265988" algn="l"/>
                <a:tab pos="7720013" algn="l"/>
                <a:tab pos="8175625" algn="l"/>
                <a:tab pos="8629650" algn="l"/>
                <a:tab pos="9083675" algn="l"/>
                <a:tab pos="9537700" algn="l"/>
                <a:tab pos="9991725" algn="l"/>
                <a:tab pos="10445750" algn="l"/>
                <a:tab pos="10901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E90A7A-5730-4B6E-9153-20F80E672BB3}" type="slidenum">
              <a:rPr lang="fr-FR" altLang="fr-FR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400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5672138" y="6543675"/>
            <a:ext cx="43481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EF460F6-FBF9-4C29-B92F-B51E51012C96}" type="slidenum">
              <a:rPr lang="fr-FR" altLang="fr-FR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400"/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5675313" y="6543675"/>
            <a:ext cx="4329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4" tIns="47324" rIns="90644" bIns="47324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E865018-597B-4968-8E46-1AC5DACD777C}" type="slidenum">
              <a:rPr lang="fr-FR" altLang="fr-FR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5675313" y="6543675"/>
            <a:ext cx="4330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4" tIns="47324" rIns="90644" bIns="47324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68D626D7-ABC3-4748-B3EA-5622835E9334}" type="slidenum">
              <a:rPr lang="fr-FR" altLang="fr-FR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25" y="514350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1333500" y="3271838"/>
            <a:ext cx="733107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64" tIns="46232" rIns="92464" bIns="4623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67208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ustomShape 1"/>
          <p:cNvSpPr/>
          <p:nvPr/>
        </p:nvSpPr>
        <p:spPr>
          <a:xfrm>
            <a:off x="3849840" y="9428040"/>
            <a:ext cx="2939400" cy="48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D8F884D-812D-422F-BAB4-6190E193D8DD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14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57" name="CustomShape 2"/>
          <p:cNvSpPr/>
          <p:nvPr/>
        </p:nvSpPr>
        <p:spPr>
          <a:xfrm>
            <a:off x="3849840" y="9428040"/>
            <a:ext cx="2941200" cy="49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2140CFA-D1BC-4340-AD56-889AC1F89D40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14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58" name="CustomShape 3"/>
          <p:cNvSpPr/>
          <p:nvPr/>
        </p:nvSpPr>
        <p:spPr>
          <a:xfrm>
            <a:off x="3849840" y="9428040"/>
            <a:ext cx="2942640" cy="49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2231DFF-E36E-4FDE-93CB-8DDD28ADDA34}" type="slidenum">
              <a:rPr lang="fr-FR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pPr algn="r">
                <a:lnSpc>
                  <a:spcPct val="100000"/>
                </a:lnSpc>
              </a:pPr>
              <a:t>14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859" name="CustomShape 4"/>
          <p:cNvSpPr/>
          <p:nvPr/>
        </p:nvSpPr>
        <p:spPr>
          <a:xfrm>
            <a:off x="679320" y="4714920"/>
            <a:ext cx="5436720" cy="4465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5"/>
          <p:cNvSpPr/>
          <p:nvPr/>
        </p:nvSpPr>
        <p:spPr>
          <a:xfrm>
            <a:off x="3849840" y="9428040"/>
            <a:ext cx="2944080" cy="49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8ED1C02B-C522-486E-9BD3-1B6F813A427E}" type="slidenum">
              <a:rPr lang="fr-FR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14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04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FC08A8-2F76-4D50-90CA-1C7C46D00B8F}" type="slidenum">
              <a:rPr lang="fr-FR" altLang="fr-FR" sz="13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300" smtClean="0">
              <a:ea typeface="Lucida Sans Unicode" panose="020B0602030504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6200" y="9237663"/>
            <a:ext cx="2936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80" tIns="47520" rIns="94680" bIns="475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F37DD6-C265-40FE-914A-63C6CB4EDAEA}" type="slidenum">
              <a:rPr lang="fr-FR" altLang="fr-FR" sz="1300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300">
              <a:cs typeface="Segoe UI" panose="020B0502040204020203" pitchFamily="34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4613" y="9237663"/>
            <a:ext cx="29606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920" tIns="46440" rIns="8892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98F5D8-6E47-4E1E-AB68-DDFAAFBAB1DD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84613" y="9237663"/>
            <a:ext cx="2962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920" tIns="46440" rIns="8892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C53FA2-B0E0-40FF-8B9E-D6D40BD46A6D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58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7075"/>
            <a:ext cx="4852987" cy="3638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912813" y="4618038"/>
            <a:ext cx="501650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50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37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8EE7B4B6-5BEF-4329-8565-2E4545F2CC56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2D1A049A-1CD1-407C-B778-D43350086FF6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980"/>
            <a:ext cx="116205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6CA919FD-E5C8-48DC-944B-E634DEF15421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08C07A78-2482-4EF2-AEBE-D3079C06CF41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92076"/>
            <a:ext cx="906544" cy="757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301C8A5C-587E-46E1-8C36-7B723ECA994E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49ED6F2E-0353-4811-B392-3A833273B292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151607"/>
            <a:ext cx="889894" cy="744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6116"/>
            <a:ext cx="82296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FF8554-7888-4FD5-9591-0F26EECD07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597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53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F0F82739-4692-48EF-ACDF-181ECD794A08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E155EF05-A704-49D2-86E9-3CF9B82820D8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144463"/>
            <a:ext cx="864137" cy="722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4D04F6F1-D6E8-46D8-987C-84D98B3F8BCB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4EE33598-87A8-4351-B6B2-4082E98315ED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52388"/>
            <a:ext cx="1031562" cy="862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A9FC87F1-3FD6-4CBB-8C47-687093313F1D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86A0A211-6DAE-4773-B237-89D86A299F51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92076"/>
            <a:ext cx="1036730" cy="8667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gnalisation droite 11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814F1711-38B6-4432-BAC2-364557E2BA9B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23D99678-92BA-4DDF-8F0D-86E9A309B7CE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6" y="44451"/>
            <a:ext cx="1015844" cy="849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1C1E3B43-D8D8-4AE9-B016-4F95720ACBF9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4D86523B-74BE-42AE-A94A-4A9ED6B01A94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6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224632"/>
            <a:ext cx="941410" cy="787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B2AB91AF-8E8A-45C0-B97E-3C003E9BC9CF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68E59CE4-4A1C-4996-9CB6-E97CDF62668A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5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174268"/>
            <a:ext cx="993085" cy="830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24FE67DE-1B3F-4753-AB5F-D8C902865DCA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F7023A80-9E1E-4E0C-B181-EE06469A9CBA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92869"/>
            <a:ext cx="928531" cy="7763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97FE7971-89FB-43DB-A8E0-866ADA2586CB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CF368C38-2C14-4F05-964B-E544B1AA92F6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8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52388"/>
            <a:ext cx="938609" cy="78473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Signalisation droite 7"/>
          <p:cNvSpPr>
            <a:spLocks noChangeArrowheads="1"/>
          </p:cNvSpPr>
          <p:nvPr/>
        </p:nvSpPr>
        <p:spPr bwMode="auto">
          <a:xfrm>
            <a:off x="0" y="2943225"/>
            <a:ext cx="566738" cy="211138"/>
          </a:xfrm>
          <a:prstGeom prst="homePlate">
            <a:avLst>
              <a:gd name="adj" fmla="val 50006"/>
            </a:avLst>
          </a:prstGeom>
          <a:gradFill rotWithShape="1">
            <a:gsLst>
              <a:gs pos="0">
                <a:srgbClr val="73BA64"/>
              </a:gs>
              <a:gs pos="100000">
                <a:srgbClr val="73BA64"/>
              </a:gs>
            </a:gsLst>
            <a:lin ang="16200000" scaled="1"/>
          </a:gradFill>
          <a:ln w="9525">
            <a:solidFill>
              <a:srgbClr val="7793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/>
            <a:r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t>  </a:t>
            </a:r>
            <a:fld id="{B05AB59E-0F1B-4E23-A40E-1A6267CC34DA}" type="slidenum">
              <a:rPr lang="fr-FR" altLang="fr-FR" sz="1000">
                <a:solidFill>
                  <a:srgbClr val="FFFFFF"/>
                </a:solidFill>
                <a:latin typeface="Calibri" pitchFamily="34" charset="0"/>
              </a:rPr>
              <a:pPr eaLnBrk="1" hangingPunct="1"/>
              <a:t>‹N°›</a:t>
            </a:fld>
            <a:endParaRPr lang="fr-FR" altLang="fr-FR" sz="10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Imag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8900" y="6045200"/>
            <a:ext cx="14128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F0DE61-F59A-4B4E-B1AE-1DAE854E832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fld id="{43F16253-BE7D-4CDB-A1FB-D870121D4B68}" type="slidenum">
              <a:rPr lang="fr-FR" altLang="fr-FR">
                <a:solidFill>
                  <a:srgbClr val="FFFFFF"/>
                </a:solidFill>
                <a:latin typeface="Calibri" pitchFamily="34" charset="0"/>
              </a:rPr>
              <a:pPr/>
              <a:t>‹N°›</a:t>
            </a:fld>
            <a:endParaRPr lang="fr-FR" altLang="fr-FR"/>
          </a:p>
        </p:txBody>
      </p:sp>
      <p:pic>
        <p:nvPicPr>
          <p:cNvPr id="11" name="Imag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141757" y="34925"/>
            <a:ext cx="849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gi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nantes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econdes-premieres2020-2021.fr/" TargetMode="External"/><Relationship Id="rId5" Type="http://schemas.openxmlformats.org/officeDocument/2006/relationships/hyperlink" Target="http://www.quandjepasselebac.education.fr/" TargetMode="External"/><Relationship Id="rId4" Type="http://schemas.openxmlformats.org/officeDocument/2006/relationships/hyperlink" Target="http://www.onisep.fr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-346672" y="1441994"/>
            <a:ext cx="7817476" cy="1413071"/>
          </a:xfrm>
        </p:spPr>
        <p:txBody>
          <a:bodyPr/>
          <a:lstStyle/>
          <a:p>
            <a:r>
              <a:rPr lang="fr-FR" altLang="fr-FR" b="1" dirty="0" smtClean="0"/>
              <a:t>Informations à destination des</a:t>
            </a:r>
            <a:br>
              <a:rPr lang="fr-FR" altLang="fr-FR" b="1" dirty="0" smtClean="0"/>
            </a:br>
            <a:r>
              <a:rPr lang="fr-FR" altLang="fr-FR" b="1" dirty="0" smtClean="0"/>
              <a:t>Parents de 3</a:t>
            </a:r>
            <a:r>
              <a:rPr lang="fr-FR" altLang="fr-FR" b="1" baseline="30000" dirty="0" smtClean="0"/>
              <a:t>ème</a:t>
            </a:r>
            <a:r>
              <a:rPr lang="fr-FR" altLang="fr-FR" b="1" dirty="0" smtClean="0"/>
              <a:t> </a:t>
            </a:r>
            <a:br>
              <a:rPr lang="fr-FR" altLang="fr-FR" b="1" dirty="0" smtClean="0"/>
            </a:br>
            <a:r>
              <a:rPr lang="fr-FR" altLang="fr-FR" b="1" dirty="0" smtClean="0"/>
              <a:t>du collège Debussy</a:t>
            </a:r>
            <a:br>
              <a:rPr lang="fr-FR" altLang="fr-FR" b="1" dirty="0" smtClean="0"/>
            </a:br>
            <a:endParaRPr lang="fr-FR" altLang="fr-FR" b="1" i="1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62066" y="4810819"/>
            <a:ext cx="5481503" cy="17526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898989"/>
                </a:solidFill>
              </a:rPr>
              <a:t>Présentation :</a:t>
            </a:r>
          </a:p>
          <a:p>
            <a:pPr algn="l"/>
            <a:r>
              <a:rPr lang="fr-FR" i="1" dirty="0" smtClean="0">
                <a:solidFill>
                  <a:srgbClr val="898989"/>
                </a:solidFill>
              </a:rPr>
              <a:t>Mme PERROCHEAU , </a:t>
            </a:r>
          </a:p>
          <a:p>
            <a:pPr algn="l"/>
            <a:r>
              <a:rPr lang="fr-FR" dirty="0" smtClean="0">
                <a:solidFill>
                  <a:srgbClr val="898989"/>
                </a:solidFill>
              </a:rPr>
              <a:t>Psy EN CIO de Nantes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35369" y="1072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543630-9D36-4CEA-9C4D-78FB5EDE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85" y="273040"/>
            <a:ext cx="8040577" cy="10144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spc="-1" dirty="0" smtClean="0">
                <a:solidFill>
                  <a:schemeClr val="accent3">
                    <a:lumMod val="75000"/>
                  </a:schemeClr>
                </a:solidFill>
              </a:rPr>
              <a:t>Voie professionnelle : 2 façons d’apprendre.</a:t>
            </a:r>
            <a:br>
              <a:rPr lang="fr-FR" sz="3100" b="1" spc="-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100" b="1" spc="-1" dirty="0" smtClean="0">
                <a:solidFill>
                  <a:schemeClr val="accent3">
                    <a:lumMod val="75000"/>
                  </a:schemeClr>
                </a:solidFill>
              </a:rPr>
              <a:t>Statut scolaire ou d’apprenti ? </a:t>
            </a:r>
            <a:r>
              <a:rPr lang="fr-FR" sz="2325" dirty="0">
                <a:solidFill>
                  <a:srgbClr val="92D050"/>
                </a:solidFill>
              </a:rPr>
              <a:t/>
            </a:r>
            <a:br>
              <a:rPr lang="fr-FR" sz="2325" dirty="0">
                <a:solidFill>
                  <a:srgbClr val="92D050"/>
                </a:solidFill>
              </a:rPr>
            </a:br>
            <a:endParaRPr lang="fr-FR" sz="2325" dirty="0">
              <a:solidFill>
                <a:srgbClr val="92D05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565906A3-AB99-4621-BBD4-38C6DCD82695}"/>
              </a:ext>
            </a:extLst>
          </p:cNvPr>
          <p:cNvGrpSpPr/>
          <p:nvPr/>
        </p:nvGrpSpPr>
        <p:grpSpPr>
          <a:xfrm>
            <a:off x="728200" y="1041325"/>
            <a:ext cx="7791257" cy="4299347"/>
            <a:chOff x="-462973" y="812470"/>
            <a:chExt cx="10388341" cy="5732461"/>
          </a:xfrm>
        </p:grpSpPr>
        <p:sp>
          <p:nvSpPr>
            <p:cNvPr id="5" name="Text Box 2">
              <a:extLst>
                <a:ext uri="{FF2B5EF4-FFF2-40B4-BE49-F238E27FC236}">
                  <a16:creationId xmlns="" xmlns:a16="http://schemas.microsoft.com/office/drawing/2014/main" id="{52E3E15C-FFC7-4586-960D-1D826D211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697" y="812470"/>
              <a:ext cx="8208962" cy="5732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/>
            <a:lstStyle>
              <a:lvl1pPr marL="342900" indent="-301625"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73125" algn="l"/>
                  <a:tab pos="1787525" algn="l"/>
                  <a:tab pos="2701925" algn="l"/>
                  <a:tab pos="3616325" algn="l"/>
                  <a:tab pos="4530725" algn="l"/>
                  <a:tab pos="5445125" algn="l"/>
                  <a:tab pos="6359525" algn="l"/>
                  <a:tab pos="7273925" algn="l"/>
                  <a:tab pos="8188325" algn="l"/>
                  <a:tab pos="9102725" algn="l"/>
                  <a:tab pos="10017125" algn="l"/>
                  <a:tab pos="10304463" algn="l"/>
                  <a:tab pos="10761663" algn="l"/>
                  <a:tab pos="10763250" algn="l"/>
                  <a:tab pos="10764838" algn="l"/>
                  <a:tab pos="10766425" algn="l"/>
                  <a:tab pos="10768013" algn="l"/>
                  <a:tab pos="10769600" algn="l"/>
                  <a:tab pos="10771188" algn="l"/>
                  <a:tab pos="10772775" algn="l"/>
                  <a:tab pos="10774363" algn="l"/>
                  <a:tab pos="10775950" algn="l"/>
                  <a:tab pos="10777538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>
                <a:spcBef>
                  <a:spcPts val="413"/>
                </a:spcBef>
                <a:buClrTx/>
              </a:pPr>
              <a:r>
                <a:rPr lang="fr-FR" altLang="fr-FR" sz="1650" b="0">
                  <a:solidFill>
                    <a:srgbClr val="000000"/>
                  </a:solidFill>
                  <a:latin typeface="Tahoma" panose="020B0604030504040204" pitchFamily="34" charset="0"/>
                </a:rPr>
                <a:t>	</a:t>
              </a:r>
            </a:p>
          </p:txBody>
        </p:sp>
        <p:sp>
          <p:nvSpPr>
            <p:cNvPr id="6" name="Oval 3">
              <a:extLst>
                <a:ext uri="{FF2B5EF4-FFF2-40B4-BE49-F238E27FC236}">
                  <a16:creationId xmlns="" xmlns:a16="http://schemas.microsoft.com/office/drawing/2014/main" id="{72C1D567-1BE7-4414-B77A-FC82D1302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505" y="1594182"/>
              <a:ext cx="3629466" cy="1208398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67500" tIns="35100" rIns="67500" bIns="351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Lycée professionnel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LP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="" xmlns:a16="http://schemas.microsoft.com/office/drawing/2014/main" id="{EA0916C2-4437-46F2-96C8-054B8A117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258" y="1468976"/>
              <a:ext cx="4242707" cy="1604608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67500" tIns="35100" rIns="67500" bIns="351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fr-FR" altLang="fr-FR" sz="1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Centre de Formation 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fr-FR" altLang="fr-FR" sz="1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d’Apprentis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fr-FR" altLang="fr-FR" sz="1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CFA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82F9C1D5-C6F5-4613-8A3D-09F0431F8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886200"/>
              <a:ext cx="3276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 sz="1350"/>
            </a:p>
          </p:txBody>
        </p:sp>
        <p:sp>
          <p:nvSpPr>
            <p:cNvPr id="9" name="Text Box 7">
              <a:extLst>
                <a:ext uri="{FF2B5EF4-FFF2-40B4-BE49-F238E27FC236}">
                  <a16:creationId xmlns="" xmlns:a16="http://schemas.microsoft.com/office/drawing/2014/main" id="{D0DED3B9-1557-4AEB-A300-19E5E5918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40" y="3137956"/>
              <a:ext cx="4131258" cy="915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A temps plein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Statut scolaire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="" xmlns:a16="http://schemas.microsoft.com/office/drawing/2014/main" id="{A695AEA2-7CB2-458F-8FDA-CA89F7D3B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8453" y="3156931"/>
              <a:ext cx="5014867" cy="915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 apprentissage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Statut d’apprenti/salarié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="" xmlns:a16="http://schemas.microsoft.com/office/drawing/2014/main" id="{3BDC6BA1-4FDB-47E9-B919-DDEC2F7CF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2973" y="4003524"/>
              <a:ext cx="4514403" cy="231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Cours + </a:t>
              </a:r>
              <a:r>
                <a:rPr lang="fr-FR" altLang="fr-FR" sz="1800" b="0" dirty="0" smtClean="0">
                  <a:solidFill>
                    <a:schemeClr val="tx1"/>
                  </a:solidFill>
                  <a:latin typeface="+mn-lt"/>
                </a:rPr>
                <a:t>Ateliers </a:t>
              </a: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+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Stages en entreprise </a:t>
              </a:r>
              <a:r>
                <a:rPr lang="fr-FR" altLang="fr-FR" sz="1800" dirty="0">
                  <a:solidFill>
                    <a:schemeClr val="tx1"/>
                  </a:solidFill>
                  <a:latin typeface="+mn-lt"/>
                </a:rPr>
                <a:t>:</a:t>
              </a:r>
            </a:p>
            <a:p>
              <a:pPr lvl="1">
                <a:spcBef>
                  <a:spcPct val="0"/>
                </a:spcBef>
                <a:buFont typeface="Arial" panose="020B0604020202020204" pitchFamily="34" charset="0"/>
                <a:buChar char="-"/>
              </a:pP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altLang="fr-FR" sz="1800" b="0" dirty="0" smtClean="0">
                  <a:solidFill>
                    <a:schemeClr val="tx1"/>
                  </a:solidFill>
                  <a:latin typeface="+mn-lt"/>
                </a:rPr>
                <a:t>12 à 22 </a:t>
              </a: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semaines </a:t>
              </a:r>
              <a:endParaRPr lang="fr-FR" altLang="fr-FR" sz="1800" b="0" dirty="0" smtClean="0">
                <a:solidFill>
                  <a:schemeClr val="tx1"/>
                </a:solidFill>
                <a:latin typeface="+mn-lt"/>
              </a:endParaRPr>
            </a:p>
            <a:p>
              <a:pPr lvl="1">
                <a:spcBef>
                  <a:spcPct val="0"/>
                </a:spcBef>
              </a:pPr>
              <a:r>
                <a:rPr lang="fr-FR" altLang="fr-FR" sz="1800" b="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endParaRPr lang="fr-FR" altLang="fr-FR" sz="1800" b="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lvl="1">
                <a:spcBef>
                  <a:spcPct val="0"/>
                </a:spcBef>
                <a:buClrTx/>
              </a:pPr>
              <a:r>
                <a:rPr lang="fr-FR" altLang="fr-FR" sz="1800" b="0" dirty="0">
                  <a:solidFill>
                    <a:schemeClr val="accent3"/>
                  </a:solidFill>
                  <a:latin typeface="Comic Sans MS" panose="030F0702030302020204" pitchFamily="66" charset="0"/>
                </a:rPr>
                <a:t> </a:t>
              </a:r>
              <a:r>
                <a:rPr lang="fr-FR" altLang="fr-FR" sz="18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Conventions </a:t>
              </a:r>
              <a:r>
                <a:rPr lang="fr-FR" altLang="fr-FR" sz="1800" b="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de stages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Vacances scolaires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="" xmlns:a16="http://schemas.microsoft.com/office/drawing/2014/main" id="{94A66A4E-EEF1-4B45-B586-2FDAA7BEB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1771" y="4234426"/>
              <a:ext cx="5263597" cy="231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4" charset="-128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Alternance cours/entreprise :</a:t>
              </a:r>
            </a:p>
            <a:p>
              <a:pPr lvl="1">
                <a:spcBef>
                  <a:spcPct val="0"/>
                </a:spcBef>
                <a:buClrTx/>
              </a:pP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- 1 semaine de cours au CFA</a:t>
              </a:r>
            </a:p>
            <a:p>
              <a:pPr lvl="1">
                <a:spcBef>
                  <a:spcPct val="0"/>
                </a:spcBef>
                <a:buClrTx/>
              </a:pPr>
              <a:r>
                <a:rPr lang="fr-FR" altLang="fr-FR" sz="1800" b="0" dirty="0">
                  <a:solidFill>
                    <a:schemeClr val="tx1"/>
                  </a:solidFill>
                  <a:latin typeface="+mn-lt"/>
                </a:rPr>
                <a:t>- 2 semaines de travail en entreprise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Contrat de travail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5 semaines de congés </a:t>
              </a:r>
              <a:r>
                <a:rPr lang="fr-FR" altLang="fr-FR" sz="18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payés</a:t>
              </a:r>
              <a:endParaRPr lang="fr-FR" altLang="fr-FR" sz="1200" b="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6" name="Picture 7">
            <a:extLst>
              <a:ext uri="{FF2B5EF4-FFF2-40B4-BE49-F238E27FC236}">
                <a16:creationId xmlns="" xmlns:a16="http://schemas.microsoft.com/office/drawing/2014/main" id="{BD92C2B8-6422-44CB-A7D2-77D1D7E5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072" y="5533201"/>
            <a:ext cx="444104" cy="3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AutoShape 6">
            <a:extLst>
              <a:ext uri="{FF2B5EF4-FFF2-40B4-BE49-F238E27FC236}">
                <a16:creationId xmlns="" xmlns:a16="http://schemas.microsoft.com/office/drawing/2014/main" id="{742C7558-82A4-4895-B43A-0C7C2652A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549" y="3533571"/>
            <a:ext cx="1840282" cy="1483202"/>
          </a:xfrm>
          <a:custGeom>
            <a:avLst/>
            <a:gdLst>
              <a:gd name="T0" fmla="*/ 8459787 w 8459787"/>
              <a:gd name="T1" fmla="*/ 184150 h 368300"/>
              <a:gd name="T2" fmla="*/ 4229894 w 8459787"/>
              <a:gd name="T3" fmla="*/ 368300 h 368300"/>
              <a:gd name="T4" fmla="*/ 0 w 8459787"/>
              <a:gd name="T5" fmla="*/ 184150 h 368300"/>
              <a:gd name="T6" fmla="*/ 4229894 w 8459787"/>
              <a:gd name="T7" fmla="*/ 0 h 368300"/>
              <a:gd name="T8" fmla="*/ 0 60000 65536"/>
              <a:gd name="T9" fmla="*/ 0 60000 65536"/>
              <a:gd name="T10" fmla="*/ 0 60000 65536"/>
              <a:gd name="T11" fmla="*/ 0 60000 65536"/>
              <a:gd name="T12" fmla="*/ 0 w 8459787"/>
              <a:gd name="T13" fmla="*/ 0 h 368300"/>
              <a:gd name="T14" fmla="*/ 8459787 w 8459787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59787" h="368300">
                <a:moveTo>
                  <a:pt x="0" y="0"/>
                </a:moveTo>
                <a:lnTo>
                  <a:pt x="23500" y="0"/>
                </a:lnTo>
                <a:lnTo>
                  <a:pt x="23500" y="1023"/>
                </a:lnTo>
                <a:lnTo>
                  <a:pt x="0" y="10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7500" tIns="35100" rIns="67500" bIns="351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35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3CD6040-0D45-4447-A2B4-82C9777B7CF5}"/>
              </a:ext>
            </a:extLst>
          </p:cNvPr>
          <p:cNvSpPr txBox="1"/>
          <p:nvPr/>
        </p:nvSpPr>
        <p:spPr>
          <a:xfrm>
            <a:off x="5789469" y="5486355"/>
            <a:ext cx="1905248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  <a:t>Il est difficile de trouver un patron</a:t>
            </a:r>
          </a:p>
          <a:p>
            <a:pPr>
              <a:spcBef>
                <a:spcPct val="0"/>
              </a:spcBef>
            </a:pPr>
            <a: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  <a:t>&gt; toujours faire un vœu en LP au cas où…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="" xmlns:a16="http://schemas.microsoft.com/office/drawing/2014/main" id="{71459961-5762-47EE-A3FD-981444F2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565" y="5450219"/>
            <a:ext cx="444104" cy="3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4FA0CF2-3EC6-4F2E-87D6-8E8A0A304519}"/>
              </a:ext>
            </a:extLst>
          </p:cNvPr>
          <p:cNvSpPr txBox="1"/>
          <p:nvPr/>
        </p:nvSpPr>
        <p:spPr>
          <a:xfrm>
            <a:off x="1468477" y="5301690"/>
            <a:ext cx="1905248" cy="138499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  <a:t>Certaines formations professionnelles</a:t>
            </a:r>
            <a:b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  <a:t>ont plus de demandes que de places</a:t>
            </a:r>
            <a:b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altLang="fr-FR" sz="1400" b="1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fr-FR" altLang="fr-FR" sz="1400" dirty="0">
                <a:solidFill>
                  <a:schemeClr val="accent3">
                    <a:lumMod val="50000"/>
                  </a:schemeClr>
                </a:solidFill>
              </a:rPr>
              <a:t>Sélection sur dossier de 3</a:t>
            </a:r>
            <a:r>
              <a:rPr lang="fr-FR" altLang="fr-FR" sz="1400" baseline="30000" dirty="0">
                <a:solidFill>
                  <a:schemeClr val="accent3">
                    <a:lumMod val="50000"/>
                  </a:schemeClr>
                </a:solidFill>
              </a:rPr>
              <a:t>ème</a:t>
            </a:r>
          </a:p>
        </p:txBody>
      </p:sp>
    </p:spTree>
    <p:extLst>
      <p:ext uri="{BB962C8B-B14F-4D97-AF65-F5344CB8AC3E}">
        <p14:creationId xmlns:p14="http://schemas.microsoft.com/office/powerpoint/2010/main" xmlns="" val="2838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1009429" y="168442"/>
            <a:ext cx="7366487" cy="88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3200" b="1" spc="-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Microsoft YaHei"/>
              </a:rPr>
              <a:t>Quelques c</a:t>
            </a:r>
            <a:r>
              <a:rPr lang="fr-FR" sz="32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Microsoft YaHei"/>
              </a:rPr>
              <a:t>onseils et points de vigilance</a:t>
            </a:r>
            <a:endParaRPr lang="fr-FR" sz="3200" b="0" strike="noStrike" spc="-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27" name="CustomShape 2"/>
          <p:cNvSpPr/>
          <p:nvPr/>
        </p:nvSpPr>
        <p:spPr>
          <a:xfrm>
            <a:off x="1007271" y="1095302"/>
            <a:ext cx="8321040" cy="52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Participer aux</a:t>
            </a: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r-FR" sz="2400" b="1" dirty="0">
                <a:cs typeface="Arial" panose="020B0604020202020204" pitchFamily="34" charset="0"/>
              </a:rPr>
              <a:t>mini-stages</a:t>
            </a: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ainsi qu'aux</a:t>
            </a: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r-FR" sz="2400" b="1" dirty="0">
                <a:cs typeface="Arial" panose="020B0604020202020204" pitchFamily="34" charset="0"/>
              </a:rPr>
              <a:t>journées portes ouvertes 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des établissements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spcBef>
                <a:spcPts val="8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Faire les démarches nécessaires pour </a:t>
            </a:r>
            <a:r>
              <a:rPr lang="fr-FR" sz="2400" b="1" dirty="0">
                <a:cs typeface="Arial" panose="020B0604020202020204" pitchFamily="34" charset="0"/>
              </a:rPr>
              <a:t>l'apprentissage et l’enseignement privé</a:t>
            </a:r>
          </a:p>
          <a:p>
            <a:pPr marL="342900" indent="-342900">
              <a:spcBef>
                <a:spcPts val="800"/>
              </a:spcBef>
              <a:buSzPct val="70000"/>
              <a:buFont typeface="Wingdings" panose="05000000000000000000" pitchFamily="2" charset="2"/>
              <a:buChar char="Ø"/>
              <a:defRPr/>
            </a:pP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spcBef>
                <a:spcPts val="8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Certaines filières nécessitent un </a:t>
            </a:r>
            <a:r>
              <a:rPr lang="fr-FR" sz="2400" b="1" dirty="0">
                <a:cs typeface="Arial" panose="020B0604020202020204" pitchFamily="34" charset="0"/>
                <a:sym typeface="Wingdings" panose="05000000000000000000" pitchFamily="2" charset="2"/>
              </a:rPr>
              <a:t>dossier spécifique </a:t>
            </a:r>
            <a:r>
              <a:rPr lang="fr-FR" sz="2400" b="0" strike="noStrike" spc="-1" dirty="0" smtClean="0">
                <a:solidFill>
                  <a:srgbClr val="010000"/>
                </a:solidFill>
                <a:ea typeface="Microsoft YaHei"/>
              </a:rPr>
              <a:t>                </a:t>
            </a:r>
            <a:endParaRPr lang="fr-FR" sz="2400" b="0" strike="noStrike" spc="-1" dirty="0"/>
          </a:p>
          <a:p>
            <a:pPr>
              <a:lnSpc>
                <a:spcPct val="100000"/>
              </a:lnSpc>
            </a:pPr>
            <a:endParaRPr lang="fr-FR" sz="1200" b="0" strike="noStrike" spc="-1" dirty="0"/>
          </a:p>
          <a:p>
            <a:pPr marL="673200" lvl="1" indent="-215640">
              <a:buClr>
                <a:srgbClr val="010000"/>
              </a:buClr>
              <a:buSzPct val="25000"/>
              <a:buFont typeface="Wingdings" charset="2"/>
              <a:buChar char=""/>
            </a:pPr>
            <a:r>
              <a:rPr lang="fr-FR" sz="2400" b="1" strike="noStrike" spc="-1" dirty="0">
                <a:solidFill>
                  <a:srgbClr val="010000"/>
                </a:solidFill>
                <a:ea typeface="Microsoft YaHei"/>
              </a:rPr>
              <a:t>Métiers de la sécurité</a:t>
            </a:r>
            <a:endParaRPr lang="fr-FR" sz="2400" b="0" strike="noStrike" spc="-1" dirty="0"/>
          </a:p>
          <a:p>
            <a:pPr marL="673200" lvl="1" indent="-215640">
              <a:buClr>
                <a:srgbClr val="010000"/>
              </a:buClr>
              <a:buSzPct val="25000"/>
              <a:buFont typeface="Wingdings" charset="2"/>
              <a:buChar char=""/>
            </a:pPr>
            <a:r>
              <a:rPr lang="fr-FR" sz="2400" b="1" strike="noStrike" spc="-1" dirty="0">
                <a:solidFill>
                  <a:srgbClr val="010000"/>
                </a:solidFill>
                <a:ea typeface="Microsoft YaHei"/>
              </a:rPr>
              <a:t>Aéronautique, option avionique</a:t>
            </a:r>
            <a:endParaRPr lang="fr-FR" sz="2400" b="0" strike="noStrike" spc="-1" dirty="0"/>
          </a:p>
          <a:p>
            <a:pPr marL="673200" lvl="1" indent="-215640">
              <a:buClr>
                <a:srgbClr val="010000"/>
              </a:buClr>
              <a:buSzPct val="25000"/>
              <a:buFont typeface="Wingdings" charset="2"/>
              <a:buChar char=""/>
            </a:pPr>
            <a:r>
              <a:rPr lang="fr-FR" sz="2400" b="1" strike="noStrike" spc="-1" dirty="0">
                <a:solidFill>
                  <a:srgbClr val="010000"/>
                </a:solidFill>
                <a:ea typeface="Microsoft YaHei"/>
              </a:rPr>
              <a:t>Conduite et gestion de l’entreprise hippique</a:t>
            </a:r>
            <a:r>
              <a:rPr lang="fr-FR" sz="2400" b="0" strike="noStrike" spc="-1" dirty="0">
                <a:solidFill>
                  <a:srgbClr val="010000"/>
                </a:solidFill>
                <a:ea typeface="Microsoft YaHei"/>
              </a:rPr>
              <a:t>  </a:t>
            </a:r>
            <a:endParaRPr lang="fr-FR" sz="2400" b="0" strike="noStrike" spc="-1" dirty="0"/>
          </a:p>
          <a:p>
            <a:pPr marL="673200" lvl="1" indent="-215640">
              <a:buClr>
                <a:srgbClr val="010000"/>
              </a:buClr>
              <a:buSzPct val="25000"/>
              <a:buFont typeface="Wingdings" charset="2"/>
              <a:buChar char=""/>
            </a:pPr>
            <a:r>
              <a:rPr lang="fr-FR" sz="2400" b="1" strike="noStrike" spc="-1" dirty="0">
                <a:solidFill>
                  <a:srgbClr val="010000"/>
                </a:solidFill>
                <a:ea typeface="Microsoft YaHei"/>
              </a:rPr>
              <a:t>Conduite et gestion de l’entreprise maritime</a:t>
            </a:r>
            <a:endParaRPr lang="fr-FR" sz="2400" b="0" strike="noStrike" spc="-1" dirty="0"/>
          </a:p>
          <a:p>
            <a:pPr marL="673200" lvl="1" indent="-215640">
              <a:buClr>
                <a:srgbClr val="010000"/>
              </a:buClr>
              <a:buSzPct val="25000"/>
              <a:buFont typeface="Wingdings" charset="2"/>
              <a:buChar char=""/>
            </a:pPr>
            <a:r>
              <a:rPr lang="fr-FR" sz="2400" b="1" strike="noStrike" spc="-1" dirty="0">
                <a:solidFill>
                  <a:srgbClr val="010000"/>
                </a:solidFill>
                <a:ea typeface="Microsoft YaHei"/>
              </a:rPr>
              <a:t>Electromécanicien de marine                                                                           </a:t>
            </a:r>
            <a:endParaRPr lang="fr-FR" sz="2400" b="0" strike="noStrike" spc="-1" dirty="0"/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85800" y="463550"/>
            <a:ext cx="7764463" cy="1427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Certaines formations </a:t>
            </a:r>
            <a:r>
              <a:rPr lang="fr-FR" altLang="fr-FR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professionnelles et établissements</a:t>
            </a:r>
            <a: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fr-FR" altLang="fr-FR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ont </a:t>
            </a:r>
            <a: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plus de demandes que de places</a:t>
            </a:r>
            <a:r>
              <a:rPr lang="fr-FR" altLang="fr-FR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fr-FR" altLang="fr-F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fr-FR" altLang="fr-FR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Sélection sur dossier de </a:t>
            </a:r>
            <a:r>
              <a:rPr lang="fr-FR" altLang="fr-FR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fr-FR" altLang="fr-FR" sz="2400" baseline="300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ème</a:t>
            </a:r>
            <a:endParaRPr lang="fr-FR" altLang="fr-FR" sz="2400" baseline="300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4868862" y="2505290"/>
            <a:ext cx="3527425" cy="3910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En fonction 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l’établissement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cs typeface="Arial" panose="020B0604020202020204" pitchFamily="34" charset="0"/>
              </a:rPr>
              <a:t>- 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2de pro Métiers de la relation clients </a:t>
            </a:r>
            <a:r>
              <a:rPr lang="fr-FR" altLang="fr-FR" sz="2000" dirty="0">
                <a:latin typeface="+mn-lt"/>
                <a:cs typeface="Arial" panose="020B0604020202020204" pitchFamily="34" charset="0"/>
              </a:rPr>
              <a:t> au Lycée Nelson Mandela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: </a:t>
            </a:r>
            <a:r>
              <a:rPr lang="fr-FR" alt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89 vœux 1 pour 35 places (juin 2020)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20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Char char="-"/>
            </a:pPr>
            <a:r>
              <a:rPr lang="fr-FR" altLang="fr-F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2de pro Métiers de la relation clients </a:t>
            </a:r>
            <a:r>
              <a:rPr lang="fr-FR" altLang="fr-FR" sz="2000" dirty="0">
                <a:latin typeface="+mn-lt"/>
                <a:cs typeface="Arial" panose="020B0604020202020204" pitchFamily="34" charset="0"/>
              </a:rPr>
              <a:t>LP Pablo Neruda: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34 vœux 1 pour 77 places (juin 2020</a:t>
            </a:r>
            <a:r>
              <a:rPr lang="fr-FR" alt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  <a:endParaRPr lang="fr-FR" altLang="fr-FR" sz="20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867274" y="3426417"/>
            <a:ext cx="352901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1017588" y="2290275"/>
            <a:ext cx="3529807" cy="3833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En fonction du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domaine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professionnel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400" b="1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4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b="1" dirty="0">
                <a:cs typeface="Arial" panose="020B0604020202020204" pitchFamily="34" charset="0"/>
              </a:rPr>
              <a:t>- 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Bac pro Système Numérique au LP Arago :  </a:t>
            </a:r>
            <a:r>
              <a:rPr lang="fr-FR" alt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81 vœux 1 pour 45 places (juin 2020)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2000" b="1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latin typeface="+mn-lt"/>
                <a:cs typeface="Arial" panose="020B0604020202020204" pitchFamily="34" charset="0"/>
              </a:rPr>
              <a:t>- 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Bac pro MELEC au LPO Monge / la </a:t>
            </a:r>
            <a:r>
              <a:rPr lang="fr-FR" altLang="fr-FR" sz="2000" b="1" dirty="0" err="1">
                <a:latin typeface="+mn-lt"/>
                <a:cs typeface="Arial" panose="020B0604020202020204" pitchFamily="34" charset="0"/>
              </a:rPr>
              <a:t>Chauvinière</a:t>
            </a:r>
            <a:r>
              <a:rPr lang="fr-FR" altLang="fr-FR" sz="2000" b="1" dirty="0">
                <a:latin typeface="+mn-lt"/>
                <a:cs typeface="Arial" panose="020B0604020202020204" pitchFamily="34" charset="0"/>
              </a:rPr>
              <a:t> :</a:t>
            </a:r>
            <a:r>
              <a:rPr lang="fr-FR" altLang="fr-FR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14 vœux 1 pour 24 places (juin 2020)</a:t>
            </a:r>
          </a:p>
        </p:txBody>
      </p:sp>
      <p:sp>
        <p:nvSpPr>
          <p:cNvPr id="50186" name="Line 9"/>
          <p:cNvSpPr>
            <a:spLocks noChangeShapeType="1"/>
          </p:cNvSpPr>
          <p:nvPr/>
        </p:nvSpPr>
        <p:spPr bwMode="auto">
          <a:xfrm>
            <a:off x="1037432" y="3655776"/>
            <a:ext cx="35099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9742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1"/>
          <p:cNvSpPr/>
          <p:nvPr/>
        </p:nvSpPr>
        <p:spPr>
          <a:xfrm>
            <a:off x="1143000" y="1493955"/>
            <a:ext cx="6855840" cy="23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chemeClr val="accent3">
                    <a:lumMod val="75000"/>
                  </a:schemeClr>
                </a:solidFill>
                <a:latin typeface="+mj-lt"/>
                <a:ea typeface="Lucida Sans Unicode"/>
              </a:rPr>
              <a:t>La voie générale et technologique</a:t>
            </a:r>
            <a:endParaRPr lang="fr-FR" sz="4400" b="0" strike="noStrike" spc="-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29" name="CustomShape 2"/>
          <p:cNvSpPr/>
          <p:nvPr/>
        </p:nvSpPr>
        <p:spPr>
          <a:xfrm>
            <a:off x="1143000" y="3602160"/>
            <a:ext cx="6855840" cy="16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1"/>
          <p:cNvPicPr/>
          <p:nvPr/>
        </p:nvPicPr>
        <p:blipFill>
          <a:blip r:embed="rId3"/>
          <a:stretch/>
        </p:blipFill>
        <p:spPr>
          <a:xfrm>
            <a:off x="5824530" y="4221629"/>
            <a:ext cx="2790833" cy="2354265"/>
          </a:xfrm>
          <a:prstGeom prst="rect">
            <a:avLst/>
          </a:prstGeom>
          <a:ln w="9360">
            <a:noFill/>
          </a:ln>
        </p:spPr>
      </p:pic>
      <p:pic>
        <p:nvPicPr>
          <p:cNvPr id="733" name="Picture 2"/>
          <p:cNvPicPr/>
          <p:nvPr/>
        </p:nvPicPr>
        <p:blipFill>
          <a:blip r:embed="rId4"/>
          <a:stretch/>
        </p:blipFill>
        <p:spPr>
          <a:xfrm>
            <a:off x="827640" y="840847"/>
            <a:ext cx="1948073" cy="3349035"/>
          </a:xfrm>
          <a:prstGeom prst="rect">
            <a:avLst/>
          </a:prstGeom>
          <a:ln w="9360">
            <a:noFill/>
          </a:ln>
        </p:spPr>
      </p:pic>
      <p:sp>
        <p:nvSpPr>
          <p:cNvPr id="734" name="CustomShape 1"/>
          <p:cNvSpPr/>
          <p:nvPr/>
        </p:nvSpPr>
        <p:spPr>
          <a:xfrm>
            <a:off x="1006245" y="7020"/>
            <a:ext cx="5110920" cy="141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chemeClr val="accent3">
                    <a:lumMod val="75000"/>
                  </a:schemeClr>
                </a:solidFill>
                <a:latin typeface="+mj-lt"/>
                <a:ea typeface="Microsoft YaHei"/>
              </a:rPr>
              <a:t>Qualités requises</a:t>
            </a:r>
            <a:endParaRPr lang="fr-FR" sz="3600" b="1" strike="noStrike" spc="-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35" name="CustomShape 2"/>
          <p:cNvSpPr/>
          <p:nvPr/>
        </p:nvSpPr>
        <p:spPr>
          <a:xfrm>
            <a:off x="1696613" y="4674938"/>
            <a:ext cx="2158200" cy="1920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accent2">
                    <a:lumMod val="75000"/>
                  </a:schemeClr>
                </a:solidFill>
                <a:ea typeface="Microsoft YaHei"/>
              </a:rPr>
              <a:t>Analyser</a:t>
            </a:r>
            <a:endParaRPr lang="fr-FR" sz="2400" b="1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accent2">
                    <a:lumMod val="75000"/>
                  </a:schemeClr>
                </a:solidFill>
                <a:ea typeface="Microsoft YaHei"/>
              </a:rPr>
              <a:t>Commenter</a:t>
            </a:r>
            <a:endParaRPr lang="fr-FR" sz="2400" b="1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accent2">
                    <a:lumMod val="75000"/>
                  </a:schemeClr>
                </a:solidFill>
                <a:ea typeface="Microsoft YaHei"/>
              </a:rPr>
              <a:t>Argumenter</a:t>
            </a:r>
            <a:endParaRPr lang="fr-FR" sz="2400" b="1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accent2">
                    <a:lumMod val="75000"/>
                  </a:schemeClr>
                </a:solidFill>
                <a:ea typeface="Microsoft YaHei"/>
              </a:rPr>
              <a:t>Rédiger</a:t>
            </a:r>
            <a:endParaRPr lang="fr-FR" sz="2400" b="1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736" name="CustomShape 3"/>
          <p:cNvSpPr/>
          <p:nvPr/>
        </p:nvSpPr>
        <p:spPr>
          <a:xfrm>
            <a:off x="2880000" y="1518120"/>
            <a:ext cx="6550920" cy="388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6000" indent="-215640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ea typeface="Microsoft YaHei"/>
              </a:rPr>
              <a:t>Intérêt pour les enseignements théoriques et abstraits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5640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ea typeface="Microsoft YaHei"/>
              </a:rPr>
              <a:t>Goût pour la réflexion, l’analyse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5640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ea typeface="Microsoft YaHei"/>
              </a:rPr>
              <a:t>Argumentation/expression écrite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5640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ea typeface="Microsoft YaHei"/>
              </a:rPr>
              <a:t>Prise de notes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5640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ea typeface="Microsoft YaHei"/>
              </a:rPr>
              <a:t>Travail personnel important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5640">
              <a:lnSpc>
                <a:spcPct val="10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ea typeface="Microsoft YaHei"/>
              </a:rPr>
              <a:t>Autonomie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7" name="CustomShape 4"/>
          <p:cNvSpPr/>
          <p:nvPr/>
        </p:nvSpPr>
        <p:spPr>
          <a:xfrm>
            <a:off x="173160" y="-144360"/>
            <a:ext cx="30276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5"/>
          <p:cNvSpPr/>
          <p:nvPr/>
        </p:nvSpPr>
        <p:spPr>
          <a:xfrm>
            <a:off x="173160" y="-144360"/>
            <a:ext cx="30276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9" name="Picture 8"/>
          <p:cNvPicPr/>
          <p:nvPr/>
        </p:nvPicPr>
        <p:blipFill>
          <a:blip r:embed="rId5"/>
          <a:stretch/>
        </p:blipFill>
        <p:spPr>
          <a:xfrm>
            <a:off x="6928736" y="208462"/>
            <a:ext cx="2068744" cy="10778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xmlns="" val="24291182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15" y="1439864"/>
            <a:ext cx="8884460" cy="47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85240" y="149376"/>
            <a:ext cx="7308850" cy="103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fr-FR" sz="28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La seconde générale et technologique :</a:t>
            </a:r>
          </a:p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fr-FR" sz="28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Les enseignements communs</a:t>
            </a:r>
          </a:p>
        </p:txBody>
      </p:sp>
      <p:sp>
        <p:nvSpPr>
          <p:cNvPr id="34820" name="Oval 3"/>
          <p:cNvSpPr>
            <a:spLocks noChangeArrowheads="1"/>
          </p:cNvSpPr>
          <p:nvPr/>
        </p:nvSpPr>
        <p:spPr bwMode="auto">
          <a:xfrm>
            <a:off x="3455582" y="4068763"/>
            <a:ext cx="2346325" cy="8477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solidFill>
                  <a:srgbClr val="0F5E7C"/>
                </a:solidFill>
                <a:latin typeface="Century Gothic" panose="020B0502020202020204" pitchFamily="34" charset="0"/>
              </a:rPr>
              <a:t>Aide à l’orientation </a:t>
            </a: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3638550" y="2938463"/>
            <a:ext cx="1803400" cy="1041400"/>
            <a:chOff x="2086" y="1860"/>
            <a:chExt cx="1136" cy="656"/>
          </a:xfrm>
        </p:grpSpPr>
        <p:sp>
          <p:nvSpPr>
            <p:cNvPr id="34823" name="AutoShape 5"/>
            <p:cNvSpPr>
              <a:spLocks noChangeArrowheads="1"/>
            </p:cNvSpPr>
            <p:nvPr/>
          </p:nvSpPr>
          <p:spPr bwMode="auto">
            <a:xfrm>
              <a:off x="2160" y="1860"/>
              <a:ext cx="988" cy="65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5840" cap="rnd">
              <a:solidFill>
                <a:srgbClr val="CFE2E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>
                <a:solidFill>
                  <a:prstClr val="black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34824" name="Rectangle 6"/>
            <p:cNvSpPr>
              <a:spLocks noChangeArrowheads="1"/>
            </p:cNvSpPr>
            <p:nvPr/>
          </p:nvSpPr>
          <p:spPr bwMode="auto">
            <a:xfrm>
              <a:off x="2086" y="1916"/>
              <a:ext cx="1136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7240" tIns="57240" rIns="57240" bIns="57240" anchor="ctr"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650"/>
                </a:spcAft>
                <a:buClrTx/>
                <a:buFontTx/>
                <a:buNone/>
              </a:pPr>
              <a:r>
                <a:rPr lang="fr-FR" altLang="fr-FR" sz="1500" b="1" dirty="0">
                  <a:solidFill>
                    <a:srgbClr val="0F5E7C"/>
                  </a:solidFill>
                  <a:latin typeface="Century Gothic" panose="020B0502020202020204" pitchFamily="34" charset="0"/>
                </a:rPr>
                <a:t>+ </a:t>
              </a:r>
              <a:r>
                <a:rPr lang="fr-FR" altLang="fr-FR" sz="1400" b="1" dirty="0">
                  <a:solidFill>
                    <a:srgbClr val="0F5E7C"/>
                  </a:solidFill>
                  <a:latin typeface="Century Gothic" panose="020B0502020202020204" pitchFamily="34" charset="0"/>
                </a:rPr>
                <a:t>Accompagnement personnalisé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75"/>
                </a:spcAft>
                <a:buClrTx/>
                <a:buFontTx/>
                <a:buNone/>
              </a:pPr>
              <a:r>
                <a:rPr lang="fr-FR" altLang="fr-FR" sz="1100" b="1" dirty="0">
                  <a:solidFill>
                    <a:srgbClr val="0F5E7C"/>
                  </a:solidFill>
                  <a:latin typeface="Century Gothic" panose="020B0502020202020204" pitchFamily="34" charset="0"/>
                </a:rPr>
                <a:t>(selon les besoins)</a:t>
              </a:r>
            </a:p>
          </p:txBody>
        </p:sp>
      </p:grp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00997"/>
            <a:ext cx="133191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9217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1116013" y="85725"/>
            <a:ext cx="7127875" cy="1368425"/>
          </a:xfrm>
          <a:custGeom>
            <a:avLst/>
            <a:gdLst>
              <a:gd name="G0" fmla="+- 19801 0 0"/>
              <a:gd name="G1" fmla="+- 1 0 0"/>
              <a:gd name="G2" fmla="+- 2 0 0"/>
              <a:gd name="G3" fmla="*/ 1 26185 51712"/>
              <a:gd name="T0" fmla="*/ 7127875 w 7127875"/>
              <a:gd name="T1" fmla="*/ 560388 h 1120775"/>
              <a:gd name="T2" fmla="*/ 3563938 w 7127875"/>
              <a:gd name="T3" fmla="*/ 1120775 h 1120775"/>
              <a:gd name="T4" fmla="*/ 0 w 7127875"/>
              <a:gd name="T5" fmla="*/ 560388 h 1120775"/>
              <a:gd name="T6" fmla="*/ 3563938 w 7127875"/>
              <a:gd name="T7" fmla="*/ 0 h 1120775"/>
              <a:gd name="T8" fmla="*/ 0 w 7127875"/>
              <a:gd name="T9" fmla="*/ 0 h 1120775"/>
              <a:gd name="T10" fmla="*/ 7127875 w 7127875"/>
              <a:gd name="T11" fmla="*/ 1120775 h 112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127875" h="1120775">
                <a:moveTo>
                  <a:pt x="0" y="0"/>
                </a:moveTo>
                <a:lnTo>
                  <a:pt x="19801" y="0"/>
                </a:lnTo>
                <a:lnTo>
                  <a:pt x="19801" y="3115"/>
                </a:lnTo>
                <a:lnTo>
                  <a:pt x="0" y="311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ea typeface="Microsoft YaHei" panose="020B0503020204020204" pitchFamily="34" charset="-122"/>
              </a:rPr>
              <a:t>Les enseignements Optionnels (possibilité d'en choisir de 1 à 3)</a:t>
            </a:r>
            <a:endParaRPr lang="fr-FR" sz="28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13714" y="1457448"/>
            <a:ext cx="4141787" cy="935038"/>
          </a:xfrm>
          <a:custGeom>
            <a:avLst/>
            <a:gdLst>
              <a:gd name="G0" fmla="+- 12401 0 0"/>
              <a:gd name="G1" fmla="+- 1 0 0"/>
              <a:gd name="G2" fmla="+- 2 0 0"/>
              <a:gd name="G3" fmla="*/ 1 26185 51712"/>
              <a:gd name="T0" fmla="*/ 4464050 w 4464050"/>
              <a:gd name="T1" fmla="*/ 467519 h 935038"/>
              <a:gd name="T2" fmla="*/ 2232025 w 4464050"/>
              <a:gd name="T3" fmla="*/ 935038 h 935038"/>
              <a:gd name="T4" fmla="*/ 0 w 4464050"/>
              <a:gd name="T5" fmla="*/ 467519 h 935038"/>
              <a:gd name="T6" fmla="*/ 2232025 w 4464050"/>
              <a:gd name="T7" fmla="*/ 0 h 935038"/>
              <a:gd name="T8" fmla="*/ 0 w 4464050"/>
              <a:gd name="T9" fmla="*/ 0 h 935038"/>
              <a:gd name="T10" fmla="*/ 4464050 w 4464050"/>
              <a:gd name="T11" fmla="*/ 935038 h 935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464050" h="935038">
                <a:moveTo>
                  <a:pt x="0" y="0"/>
                </a:moveTo>
                <a:lnTo>
                  <a:pt x="12401" y="0"/>
                </a:lnTo>
                <a:lnTo>
                  <a:pt x="12401" y="2599"/>
                </a:lnTo>
                <a:lnTo>
                  <a:pt x="0" y="2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1613" indent="-201613"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fr-FR" sz="1600" dirty="0" smtClean="0">
                <a:solidFill>
                  <a:schemeClr val="tx1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rPr>
              <a:t>Choix d'un enseignement optionnel général 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rPr>
              <a:t>(+ latin ou grec possible)</a:t>
            </a:r>
          </a:p>
          <a:p>
            <a:pPr marL="207963" algn="just" eaLnBrk="1" hangingPunct="1">
              <a:buSzPct val="100000"/>
              <a:defRPr/>
            </a:pPr>
            <a:endParaRPr lang="fr-FR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anose="020F07040305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7127875" y="4032250"/>
            <a:ext cx="1944688" cy="792163"/>
          </a:xfrm>
          <a:custGeom>
            <a:avLst/>
            <a:gdLst>
              <a:gd name="T0" fmla="*/ 1944688 w 1944688"/>
              <a:gd name="T1" fmla="*/ 396082 h 792163"/>
              <a:gd name="T2" fmla="*/ 972344 w 1944688"/>
              <a:gd name="T3" fmla="*/ 792163 h 792163"/>
              <a:gd name="T4" fmla="*/ 0 w 1944688"/>
              <a:gd name="T5" fmla="*/ 396082 h 792163"/>
              <a:gd name="T6" fmla="*/ 972344 w 1944688"/>
              <a:gd name="T7" fmla="*/ 0 h 792163"/>
              <a:gd name="T8" fmla="*/ 0 60000 65536"/>
              <a:gd name="T9" fmla="*/ 0 60000 65536"/>
              <a:gd name="T10" fmla="*/ 0 60000 65536"/>
              <a:gd name="T11" fmla="*/ 0 60000 65536"/>
              <a:gd name="T12" fmla="*/ 0 w 1944688"/>
              <a:gd name="T13" fmla="*/ 0 h 792163"/>
              <a:gd name="T14" fmla="*/ 1944688 w 1944688"/>
              <a:gd name="T15" fmla="*/ 792163 h 792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4688" h="792163">
                <a:moveTo>
                  <a:pt x="0" y="0"/>
                </a:moveTo>
                <a:lnTo>
                  <a:pt x="5401" y="0"/>
                </a:lnTo>
                <a:lnTo>
                  <a:pt x="5401" y="2201"/>
                </a:lnTo>
                <a:lnTo>
                  <a:pt x="0" y="2201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600">
              <a:latin typeface="Arial Rounded MT Bold" panose="020F0704030504030204" pitchFamily="34" charset="0"/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600">
              <a:latin typeface="Arial Rounded MT Bold" panose="020F0704030504030204" pitchFamily="34" charset="0"/>
            </a:endParaRPr>
          </a:p>
        </p:txBody>
      </p:sp>
      <p:sp>
        <p:nvSpPr>
          <p:cNvPr id="36870" name="AutoShape 5"/>
          <p:cNvSpPr>
            <a:spLocks noChangeArrowheads="1"/>
          </p:cNvSpPr>
          <p:nvPr/>
        </p:nvSpPr>
        <p:spPr bwMode="auto">
          <a:xfrm>
            <a:off x="4968875" y="3121025"/>
            <a:ext cx="2014538" cy="693738"/>
          </a:xfrm>
          <a:custGeom>
            <a:avLst/>
            <a:gdLst>
              <a:gd name="T0" fmla="*/ 2014538 w 2014538"/>
              <a:gd name="T1" fmla="*/ 346869 h 693738"/>
              <a:gd name="T2" fmla="*/ 1007269 w 2014538"/>
              <a:gd name="T3" fmla="*/ 693738 h 693738"/>
              <a:gd name="T4" fmla="*/ 0 w 2014538"/>
              <a:gd name="T5" fmla="*/ 346869 h 693738"/>
              <a:gd name="T6" fmla="*/ 1007269 w 2014538"/>
              <a:gd name="T7" fmla="*/ 0 h 693738"/>
              <a:gd name="T8" fmla="*/ 0 60000 65536"/>
              <a:gd name="T9" fmla="*/ 0 60000 65536"/>
              <a:gd name="T10" fmla="*/ 0 60000 65536"/>
              <a:gd name="T11" fmla="*/ 0 60000 65536"/>
              <a:gd name="T12" fmla="*/ 0 w 2014538"/>
              <a:gd name="T13" fmla="*/ 0 h 693738"/>
              <a:gd name="T14" fmla="*/ 2014538 w 2014538"/>
              <a:gd name="T15" fmla="*/ 693738 h 693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4538" h="693738">
                <a:moveTo>
                  <a:pt x="0" y="0"/>
                </a:moveTo>
                <a:lnTo>
                  <a:pt x="5599" y="0"/>
                </a:lnTo>
                <a:lnTo>
                  <a:pt x="5599" y="1930"/>
                </a:lnTo>
                <a:lnTo>
                  <a:pt x="0" y="193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7199313" y="4967288"/>
            <a:ext cx="1871662" cy="647700"/>
          </a:xfrm>
          <a:custGeom>
            <a:avLst/>
            <a:gdLst>
              <a:gd name="T0" fmla="*/ 1871662 w 1871662"/>
              <a:gd name="T1" fmla="*/ 323850 h 647700"/>
              <a:gd name="T2" fmla="*/ 935831 w 1871662"/>
              <a:gd name="T3" fmla="*/ 647700 h 647700"/>
              <a:gd name="T4" fmla="*/ 0 w 1871662"/>
              <a:gd name="T5" fmla="*/ 323850 h 647700"/>
              <a:gd name="T6" fmla="*/ 935831 w 1871662"/>
              <a:gd name="T7" fmla="*/ 0 h 647700"/>
              <a:gd name="T8" fmla="*/ 0 60000 65536"/>
              <a:gd name="T9" fmla="*/ 0 60000 65536"/>
              <a:gd name="T10" fmla="*/ 0 60000 65536"/>
              <a:gd name="T11" fmla="*/ 0 60000 65536"/>
              <a:gd name="T12" fmla="*/ 0 w 1871662"/>
              <a:gd name="T13" fmla="*/ 0 h 647700"/>
              <a:gd name="T14" fmla="*/ 1871662 w 1871662"/>
              <a:gd name="T15" fmla="*/ 647700 h 647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1662" h="647700">
                <a:moveTo>
                  <a:pt x="0" y="0"/>
                </a:moveTo>
                <a:lnTo>
                  <a:pt x="5201" y="0"/>
                </a:lnTo>
                <a:lnTo>
                  <a:pt x="5201" y="1801"/>
                </a:lnTo>
                <a:lnTo>
                  <a:pt x="0" y="1801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3" name="AutoShape 8"/>
          <p:cNvSpPr>
            <a:spLocks noChangeArrowheads="1"/>
          </p:cNvSpPr>
          <p:nvPr/>
        </p:nvSpPr>
        <p:spPr bwMode="auto">
          <a:xfrm>
            <a:off x="7056438" y="3121025"/>
            <a:ext cx="2014537" cy="693738"/>
          </a:xfrm>
          <a:custGeom>
            <a:avLst/>
            <a:gdLst>
              <a:gd name="T0" fmla="*/ 2014537 w 2014537"/>
              <a:gd name="T1" fmla="*/ 346869 h 693738"/>
              <a:gd name="T2" fmla="*/ 1007269 w 2014537"/>
              <a:gd name="T3" fmla="*/ 693738 h 693738"/>
              <a:gd name="T4" fmla="*/ 0 w 2014537"/>
              <a:gd name="T5" fmla="*/ 346869 h 693738"/>
              <a:gd name="T6" fmla="*/ 1007269 w 2014537"/>
              <a:gd name="T7" fmla="*/ 0 h 693738"/>
              <a:gd name="T8" fmla="*/ 0 60000 65536"/>
              <a:gd name="T9" fmla="*/ 0 60000 65536"/>
              <a:gd name="T10" fmla="*/ 0 60000 65536"/>
              <a:gd name="T11" fmla="*/ 0 60000 65536"/>
              <a:gd name="T12" fmla="*/ 0 w 2014537"/>
              <a:gd name="T13" fmla="*/ 0 h 693738"/>
              <a:gd name="T14" fmla="*/ 2014537 w 2014537"/>
              <a:gd name="T15" fmla="*/ 693738 h 693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4537" h="693738">
                <a:moveTo>
                  <a:pt x="0" y="0"/>
                </a:moveTo>
                <a:lnTo>
                  <a:pt x="5599" y="0"/>
                </a:lnTo>
                <a:lnTo>
                  <a:pt x="5599" y="1930"/>
                </a:lnTo>
                <a:lnTo>
                  <a:pt x="0" y="193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4" name="AutoShape 9"/>
          <p:cNvSpPr>
            <a:spLocks noChangeArrowheads="1"/>
          </p:cNvSpPr>
          <p:nvPr/>
        </p:nvSpPr>
        <p:spPr bwMode="auto">
          <a:xfrm>
            <a:off x="5327650" y="5759450"/>
            <a:ext cx="3382963" cy="936625"/>
          </a:xfrm>
          <a:custGeom>
            <a:avLst/>
            <a:gdLst>
              <a:gd name="T0" fmla="*/ 3382963 w 3382963"/>
              <a:gd name="T1" fmla="*/ 468313 h 936625"/>
              <a:gd name="T2" fmla="*/ 1691482 w 3382963"/>
              <a:gd name="T3" fmla="*/ 936625 h 936625"/>
              <a:gd name="T4" fmla="*/ 0 w 3382963"/>
              <a:gd name="T5" fmla="*/ 468313 h 936625"/>
              <a:gd name="T6" fmla="*/ 1691482 w 3382963"/>
              <a:gd name="T7" fmla="*/ 0 h 936625"/>
              <a:gd name="T8" fmla="*/ 0 60000 65536"/>
              <a:gd name="T9" fmla="*/ 0 60000 65536"/>
              <a:gd name="T10" fmla="*/ 0 60000 65536"/>
              <a:gd name="T11" fmla="*/ 0 60000 65536"/>
              <a:gd name="T12" fmla="*/ 0 w 3382963"/>
              <a:gd name="T13" fmla="*/ 0 h 936625"/>
              <a:gd name="T14" fmla="*/ 3382963 w 3382963"/>
              <a:gd name="T15" fmla="*/ 936625 h 936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82963" h="936625">
                <a:moveTo>
                  <a:pt x="0" y="0"/>
                </a:moveTo>
                <a:lnTo>
                  <a:pt x="9399" y="0"/>
                </a:lnTo>
                <a:lnTo>
                  <a:pt x="9399" y="2601"/>
                </a:lnTo>
                <a:lnTo>
                  <a:pt x="0" y="2601"/>
                </a:lnTo>
                <a:lnTo>
                  <a:pt x="0" y="0"/>
                </a:lnTo>
                <a:close/>
              </a:path>
            </a:pathLst>
          </a:custGeom>
          <a:solidFill>
            <a:srgbClr val="33FF99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5" name="AutoShape 10"/>
          <p:cNvSpPr>
            <a:spLocks noChangeArrowheads="1"/>
          </p:cNvSpPr>
          <p:nvPr/>
        </p:nvSpPr>
        <p:spPr bwMode="auto">
          <a:xfrm>
            <a:off x="7016750" y="3117850"/>
            <a:ext cx="1800225" cy="503238"/>
          </a:xfrm>
          <a:custGeom>
            <a:avLst/>
            <a:gdLst>
              <a:gd name="T0" fmla="*/ 1800225 w 1800225"/>
              <a:gd name="T1" fmla="*/ 251619 h 503238"/>
              <a:gd name="T2" fmla="*/ 900113 w 1800225"/>
              <a:gd name="T3" fmla="*/ 503238 h 503238"/>
              <a:gd name="T4" fmla="*/ 0 w 1800225"/>
              <a:gd name="T5" fmla="*/ 251619 h 503238"/>
              <a:gd name="T6" fmla="*/ 900113 w 1800225"/>
              <a:gd name="T7" fmla="*/ 0 h 503238"/>
              <a:gd name="T8" fmla="*/ 0 60000 65536"/>
              <a:gd name="T9" fmla="*/ 0 60000 65536"/>
              <a:gd name="T10" fmla="*/ 0 60000 65536"/>
              <a:gd name="T11" fmla="*/ 0 60000 65536"/>
              <a:gd name="T12" fmla="*/ 0 w 1800225"/>
              <a:gd name="T13" fmla="*/ 0 h 503238"/>
              <a:gd name="T14" fmla="*/ 1800225 w 1800225"/>
              <a:gd name="T15" fmla="*/ 503238 h 503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225" h="503238">
                <a:moveTo>
                  <a:pt x="0" y="0"/>
                </a:moveTo>
                <a:lnTo>
                  <a:pt x="5000" y="0"/>
                </a:lnTo>
                <a:lnTo>
                  <a:pt x="5000" y="1401"/>
                </a:lnTo>
                <a:lnTo>
                  <a:pt x="0" y="14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6" name="AutoShape 11"/>
          <p:cNvSpPr>
            <a:spLocks noChangeArrowheads="1"/>
          </p:cNvSpPr>
          <p:nvPr/>
        </p:nvSpPr>
        <p:spPr bwMode="auto">
          <a:xfrm>
            <a:off x="4967288" y="4968875"/>
            <a:ext cx="2014537" cy="647700"/>
          </a:xfrm>
          <a:custGeom>
            <a:avLst/>
            <a:gdLst>
              <a:gd name="T0" fmla="*/ 2014537 w 2014537"/>
              <a:gd name="T1" fmla="*/ 323850 h 647700"/>
              <a:gd name="T2" fmla="*/ 1007269 w 2014537"/>
              <a:gd name="T3" fmla="*/ 647700 h 647700"/>
              <a:gd name="T4" fmla="*/ 0 w 2014537"/>
              <a:gd name="T5" fmla="*/ 323850 h 647700"/>
              <a:gd name="T6" fmla="*/ 1007269 w 2014537"/>
              <a:gd name="T7" fmla="*/ 0 h 647700"/>
              <a:gd name="T8" fmla="*/ 0 60000 65536"/>
              <a:gd name="T9" fmla="*/ 0 60000 65536"/>
              <a:gd name="T10" fmla="*/ 0 60000 65536"/>
              <a:gd name="T11" fmla="*/ 0 60000 65536"/>
              <a:gd name="T12" fmla="*/ 0 w 2014537"/>
              <a:gd name="T13" fmla="*/ 0 h 647700"/>
              <a:gd name="T14" fmla="*/ 2014537 w 2014537"/>
              <a:gd name="T15" fmla="*/ 647700 h 647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4537" h="647700">
                <a:moveTo>
                  <a:pt x="0" y="0"/>
                </a:moveTo>
                <a:lnTo>
                  <a:pt x="5599" y="0"/>
                </a:lnTo>
                <a:lnTo>
                  <a:pt x="5599" y="1798"/>
                </a:lnTo>
                <a:lnTo>
                  <a:pt x="0" y="1798"/>
                </a:lnTo>
                <a:lnTo>
                  <a:pt x="0" y="0"/>
                </a:lnTo>
                <a:close/>
              </a:path>
            </a:pathLst>
          </a:custGeom>
          <a:solidFill>
            <a:srgbClr val="33FF99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7" name="AutoShape 12"/>
          <p:cNvSpPr>
            <a:spLocks noChangeArrowheads="1"/>
          </p:cNvSpPr>
          <p:nvPr/>
        </p:nvSpPr>
        <p:spPr bwMode="auto">
          <a:xfrm>
            <a:off x="2727325" y="5365750"/>
            <a:ext cx="1836738" cy="554038"/>
          </a:xfrm>
          <a:custGeom>
            <a:avLst/>
            <a:gdLst>
              <a:gd name="T0" fmla="*/ 1836738 w 1836738"/>
              <a:gd name="T1" fmla="*/ 277019 h 554038"/>
              <a:gd name="T2" fmla="*/ 918369 w 1836738"/>
              <a:gd name="T3" fmla="*/ 554038 h 554038"/>
              <a:gd name="T4" fmla="*/ 0 w 1836738"/>
              <a:gd name="T5" fmla="*/ 277019 h 554038"/>
              <a:gd name="T6" fmla="*/ 918369 w 1836738"/>
              <a:gd name="T7" fmla="*/ 0 h 554038"/>
              <a:gd name="T8" fmla="*/ 0 60000 65536"/>
              <a:gd name="T9" fmla="*/ 0 60000 65536"/>
              <a:gd name="T10" fmla="*/ 0 60000 65536"/>
              <a:gd name="T11" fmla="*/ 0 60000 65536"/>
              <a:gd name="T12" fmla="*/ 0 w 1836738"/>
              <a:gd name="T13" fmla="*/ 0 h 554038"/>
              <a:gd name="T14" fmla="*/ 1836738 w 1836738"/>
              <a:gd name="T15" fmla="*/ 554038 h 554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6738" h="554038">
                <a:moveTo>
                  <a:pt x="0" y="0"/>
                </a:moveTo>
                <a:lnTo>
                  <a:pt x="5101" y="0"/>
                </a:lnTo>
                <a:lnTo>
                  <a:pt x="5101" y="1539"/>
                </a:lnTo>
                <a:lnTo>
                  <a:pt x="0" y="153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8" name="AutoShape 13"/>
          <p:cNvSpPr>
            <a:spLocks noChangeArrowheads="1"/>
          </p:cNvSpPr>
          <p:nvPr/>
        </p:nvSpPr>
        <p:spPr bwMode="auto">
          <a:xfrm>
            <a:off x="2701925" y="6138863"/>
            <a:ext cx="1897063" cy="468312"/>
          </a:xfrm>
          <a:custGeom>
            <a:avLst/>
            <a:gdLst>
              <a:gd name="T0" fmla="*/ 1897063 w 1897063"/>
              <a:gd name="T1" fmla="*/ 234156 h 468312"/>
              <a:gd name="T2" fmla="*/ 948532 w 1897063"/>
              <a:gd name="T3" fmla="*/ 468312 h 468312"/>
              <a:gd name="T4" fmla="*/ 0 w 1897063"/>
              <a:gd name="T5" fmla="*/ 234156 h 468312"/>
              <a:gd name="T6" fmla="*/ 948532 w 1897063"/>
              <a:gd name="T7" fmla="*/ 0 h 468312"/>
              <a:gd name="T8" fmla="*/ 0 60000 65536"/>
              <a:gd name="T9" fmla="*/ 0 60000 65536"/>
              <a:gd name="T10" fmla="*/ 0 60000 65536"/>
              <a:gd name="T11" fmla="*/ 0 60000 65536"/>
              <a:gd name="T12" fmla="*/ 0 w 1897063"/>
              <a:gd name="T13" fmla="*/ 0 h 468312"/>
              <a:gd name="T14" fmla="*/ 1897063 w 1897063"/>
              <a:gd name="T15" fmla="*/ 468312 h 468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7063" h="468312">
                <a:moveTo>
                  <a:pt x="0" y="0"/>
                </a:moveTo>
                <a:lnTo>
                  <a:pt x="5269" y="0"/>
                </a:lnTo>
                <a:lnTo>
                  <a:pt x="5269" y="1301"/>
                </a:lnTo>
                <a:lnTo>
                  <a:pt x="0" y="13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9" name="AutoShape 14"/>
          <p:cNvSpPr>
            <a:spLocks noChangeArrowheads="1"/>
          </p:cNvSpPr>
          <p:nvPr/>
        </p:nvSpPr>
        <p:spPr bwMode="auto">
          <a:xfrm>
            <a:off x="395288" y="4868863"/>
            <a:ext cx="2232025" cy="574675"/>
          </a:xfrm>
          <a:custGeom>
            <a:avLst/>
            <a:gdLst>
              <a:gd name="T0" fmla="*/ 2232025 w 2232025"/>
              <a:gd name="T1" fmla="*/ 287338 h 574675"/>
              <a:gd name="T2" fmla="*/ 1116013 w 2232025"/>
              <a:gd name="T3" fmla="*/ 574675 h 574675"/>
              <a:gd name="T4" fmla="*/ 0 w 2232025"/>
              <a:gd name="T5" fmla="*/ 287338 h 574675"/>
              <a:gd name="T6" fmla="*/ 1116013 w 2232025"/>
              <a:gd name="T7" fmla="*/ 0 h 574675"/>
              <a:gd name="T8" fmla="*/ 0 60000 65536"/>
              <a:gd name="T9" fmla="*/ 0 60000 65536"/>
              <a:gd name="T10" fmla="*/ 0 60000 65536"/>
              <a:gd name="T11" fmla="*/ 0 60000 65536"/>
              <a:gd name="T12" fmla="*/ 0 w 2232025"/>
              <a:gd name="T13" fmla="*/ 0 h 574675"/>
              <a:gd name="T14" fmla="*/ 2232025 w 2232025"/>
              <a:gd name="T15" fmla="*/ 574675 h 574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2025" h="574675">
                <a:moveTo>
                  <a:pt x="0" y="0"/>
                </a:moveTo>
                <a:lnTo>
                  <a:pt x="6200" y="0"/>
                </a:lnTo>
                <a:lnTo>
                  <a:pt x="6200" y="1599"/>
                </a:lnTo>
                <a:lnTo>
                  <a:pt x="0" y="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0" name="AutoShape 15"/>
          <p:cNvSpPr>
            <a:spLocks noChangeArrowheads="1"/>
          </p:cNvSpPr>
          <p:nvPr/>
        </p:nvSpPr>
        <p:spPr bwMode="auto">
          <a:xfrm>
            <a:off x="4968875" y="4032250"/>
            <a:ext cx="2014538" cy="693738"/>
          </a:xfrm>
          <a:custGeom>
            <a:avLst/>
            <a:gdLst>
              <a:gd name="T0" fmla="*/ 2014538 w 2014538"/>
              <a:gd name="T1" fmla="*/ 346869 h 693738"/>
              <a:gd name="T2" fmla="*/ 1007269 w 2014538"/>
              <a:gd name="T3" fmla="*/ 693738 h 693738"/>
              <a:gd name="T4" fmla="*/ 0 w 2014538"/>
              <a:gd name="T5" fmla="*/ 346869 h 693738"/>
              <a:gd name="T6" fmla="*/ 1007269 w 2014538"/>
              <a:gd name="T7" fmla="*/ 0 h 693738"/>
              <a:gd name="T8" fmla="*/ 0 60000 65536"/>
              <a:gd name="T9" fmla="*/ 0 60000 65536"/>
              <a:gd name="T10" fmla="*/ 0 60000 65536"/>
              <a:gd name="T11" fmla="*/ 0 60000 65536"/>
              <a:gd name="T12" fmla="*/ 0 w 2014538"/>
              <a:gd name="T13" fmla="*/ 0 h 693738"/>
              <a:gd name="T14" fmla="*/ 2014538 w 2014538"/>
              <a:gd name="T15" fmla="*/ 693738 h 693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4538" h="693738">
                <a:moveTo>
                  <a:pt x="0" y="0"/>
                </a:moveTo>
                <a:lnTo>
                  <a:pt x="5599" y="0"/>
                </a:lnTo>
                <a:lnTo>
                  <a:pt x="5599" y="1930"/>
                </a:lnTo>
                <a:lnTo>
                  <a:pt x="0" y="193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260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1" name="AutoShape 16"/>
          <p:cNvSpPr>
            <a:spLocks noChangeArrowheads="1"/>
          </p:cNvSpPr>
          <p:nvPr/>
        </p:nvSpPr>
        <p:spPr bwMode="auto">
          <a:xfrm>
            <a:off x="6934200" y="5257800"/>
            <a:ext cx="1828800" cy="371475"/>
          </a:xfrm>
          <a:custGeom>
            <a:avLst/>
            <a:gdLst>
              <a:gd name="T0" fmla="*/ 1828800 w 1828800"/>
              <a:gd name="T1" fmla="*/ 185738 h 371475"/>
              <a:gd name="T2" fmla="*/ 914400 w 1828800"/>
              <a:gd name="T3" fmla="*/ 371475 h 371475"/>
              <a:gd name="T4" fmla="*/ 0 w 1828800"/>
              <a:gd name="T5" fmla="*/ 185738 h 371475"/>
              <a:gd name="T6" fmla="*/ 914400 w 1828800"/>
              <a:gd name="T7" fmla="*/ 0 h 371475"/>
              <a:gd name="T8" fmla="*/ 0 60000 65536"/>
              <a:gd name="T9" fmla="*/ 0 60000 65536"/>
              <a:gd name="T10" fmla="*/ 0 60000 65536"/>
              <a:gd name="T11" fmla="*/ 0 60000 65536"/>
              <a:gd name="T12" fmla="*/ 0 w 1828800"/>
              <a:gd name="T13" fmla="*/ 0 h 371475"/>
              <a:gd name="T14" fmla="*/ 1828800 w 1828800"/>
              <a:gd name="T15" fmla="*/ 371475 h 371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8800" h="371475">
                <a:moveTo>
                  <a:pt x="0" y="0"/>
                </a:moveTo>
                <a:lnTo>
                  <a:pt x="5079" y="0"/>
                </a:lnTo>
                <a:lnTo>
                  <a:pt x="5079" y="1035"/>
                </a:lnTo>
                <a:lnTo>
                  <a:pt x="0" y="103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374650" y="2674938"/>
            <a:ext cx="180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19800" y="1722438"/>
            <a:ext cx="180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4524375" y="1457448"/>
            <a:ext cx="4464050" cy="935037"/>
          </a:xfrm>
          <a:custGeom>
            <a:avLst/>
            <a:gdLst>
              <a:gd name="G0" fmla="+- 12401 0 0"/>
              <a:gd name="G1" fmla="+- 1 0 0"/>
              <a:gd name="G2" fmla="+- 2 0 0"/>
              <a:gd name="G3" fmla="*/ 1 26185 51712"/>
              <a:gd name="T0" fmla="*/ 4464050 w 4464050"/>
              <a:gd name="T1" fmla="*/ 467519 h 935037"/>
              <a:gd name="T2" fmla="*/ 2232025 w 4464050"/>
              <a:gd name="T3" fmla="*/ 935037 h 935037"/>
              <a:gd name="T4" fmla="*/ 0 w 4464050"/>
              <a:gd name="T5" fmla="*/ 467519 h 935037"/>
              <a:gd name="T6" fmla="*/ 2232025 w 4464050"/>
              <a:gd name="T7" fmla="*/ 0 h 935037"/>
              <a:gd name="T8" fmla="*/ 0 w 4464050"/>
              <a:gd name="T9" fmla="*/ 0 h 935037"/>
              <a:gd name="T10" fmla="*/ 4464050 w 4464050"/>
              <a:gd name="T11" fmla="*/ 935037 h 935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464050" h="935037">
                <a:moveTo>
                  <a:pt x="0" y="0"/>
                </a:moveTo>
                <a:lnTo>
                  <a:pt x="12401" y="0"/>
                </a:lnTo>
                <a:lnTo>
                  <a:pt x="12401" y="2599"/>
                </a:lnTo>
                <a:lnTo>
                  <a:pt x="0" y="2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1613" indent="-201613"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1613" algn="l"/>
                <a:tab pos="649288" algn="l"/>
                <a:tab pos="1098550" algn="l"/>
                <a:tab pos="1547813" algn="l"/>
                <a:tab pos="1997075" algn="l"/>
                <a:tab pos="2446338" algn="l"/>
                <a:tab pos="2895600" algn="l"/>
                <a:tab pos="3344863" algn="l"/>
                <a:tab pos="3794125" algn="l"/>
                <a:tab pos="4243388" algn="l"/>
                <a:tab pos="4692650" algn="l"/>
                <a:tab pos="5141913" algn="l"/>
                <a:tab pos="5591175" algn="l"/>
                <a:tab pos="6040438" algn="l"/>
                <a:tab pos="6489700" algn="l"/>
                <a:tab pos="6938963" algn="l"/>
                <a:tab pos="7388225" algn="l"/>
                <a:tab pos="7837488" algn="l"/>
                <a:tab pos="8286750" algn="l"/>
                <a:tab pos="8736013" algn="l"/>
                <a:tab pos="91852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ea typeface="Microsoft YaHei" panose="020B0503020204020204" pitchFamily="34" charset="-122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icrosoft YaHei" panose="020B0503020204020204" pitchFamily="34" charset="-122"/>
              </a:rPr>
              <a:t>Et/ou choix d'un enseignement optionnel technologique</a:t>
            </a:r>
          </a:p>
          <a:p>
            <a:pPr marL="207963" algn="just" eaLnBrk="1" hangingPunct="1">
              <a:buSzPct val="100000"/>
              <a:defRPr/>
            </a:pPr>
            <a:endParaRPr lang="fr-FR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anose="020F07040305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679449" y="2653505"/>
            <a:ext cx="3605213" cy="57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Langues et cultures de </a:t>
            </a:r>
            <a:r>
              <a:rPr lang="fr-FR" altLang="fr-FR" sz="1600" dirty="0" smtClean="0">
                <a:latin typeface="Arial Rounded MT Bold" panose="020F0704030504030204" pitchFamily="34" charset="0"/>
              </a:rPr>
              <a:t>l'antiquité </a:t>
            </a:r>
            <a:br>
              <a:rPr lang="fr-FR" altLang="fr-FR" sz="1600" dirty="0" smtClean="0">
                <a:latin typeface="Arial Rounded MT Bold" panose="020F0704030504030204" pitchFamily="34" charset="0"/>
              </a:rPr>
            </a:br>
            <a:r>
              <a:rPr lang="fr-FR" altLang="fr-FR" sz="1400" dirty="0" smtClean="0">
                <a:latin typeface="Arial Rounded MT Bold" panose="020F0704030504030204" pitchFamily="34" charset="0"/>
              </a:rPr>
              <a:t>(latin ou grec) </a:t>
            </a:r>
            <a:r>
              <a:rPr lang="fr-FR" altLang="fr-FR" sz="1600" dirty="0">
                <a:latin typeface="Arial Rounded MT Bold" panose="020F0704030504030204" pitchFamily="34" charset="0"/>
              </a:rPr>
              <a:t>(3h)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97279" y="3379608"/>
            <a:ext cx="3594100" cy="591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latin typeface="Arial Rounded MT Bold" panose="020F0704030504030204" pitchFamily="34" charset="0"/>
              </a:rPr>
              <a:t>Langue Vivante C </a:t>
            </a:r>
            <a:r>
              <a:rPr lang="fr-FR" altLang="fr-FR" sz="1400" dirty="0" smtClean="0">
                <a:latin typeface="Arial Rounded MT Bold" panose="020F0704030504030204" pitchFamily="34" charset="0"/>
              </a:rPr>
              <a:t/>
            </a:r>
            <a:br>
              <a:rPr lang="fr-FR" altLang="fr-FR" sz="1400" dirty="0" smtClean="0">
                <a:latin typeface="Arial Rounded MT Bold" panose="020F0704030504030204" pitchFamily="34" charset="0"/>
              </a:rPr>
            </a:br>
            <a:r>
              <a:rPr lang="fr-FR" altLang="fr-FR" sz="1600" dirty="0" smtClean="0">
                <a:latin typeface="Arial Rounded MT Bold" panose="020F0704030504030204" pitchFamily="34" charset="0"/>
              </a:rPr>
              <a:t>(</a:t>
            </a:r>
            <a:r>
              <a:rPr lang="fr-FR" altLang="fr-FR" sz="1400" dirty="0" smtClean="0">
                <a:latin typeface="Arial Rounded MT Bold" panose="020F0704030504030204" pitchFamily="34" charset="0"/>
              </a:rPr>
              <a:t>étrangère </a:t>
            </a:r>
            <a:r>
              <a:rPr lang="fr-FR" altLang="fr-FR" sz="1400" dirty="0">
                <a:latin typeface="Arial Rounded MT Bold" panose="020F0704030504030204" pitchFamily="34" charset="0"/>
              </a:rPr>
              <a:t>ou </a:t>
            </a:r>
            <a:r>
              <a:rPr lang="fr-FR" altLang="fr-FR" sz="1400" dirty="0" smtClean="0">
                <a:latin typeface="Arial Rounded MT Bold" panose="020F0704030504030204" pitchFamily="34" charset="0"/>
              </a:rPr>
              <a:t>régionale</a:t>
            </a:r>
            <a:r>
              <a:rPr lang="fr-FR" altLang="fr-FR" sz="1600" dirty="0" smtClean="0">
                <a:latin typeface="Arial Rounded MT Bold" panose="020F0704030504030204" pitchFamily="34" charset="0"/>
              </a:rPr>
              <a:t>) </a:t>
            </a:r>
            <a:r>
              <a:rPr lang="fr-FR" altLang="fr-FR" sz="1600" dirty="0">
                <a:latin typeface="Arial Rounded MT Bold" panose="020F0704030504030204" pitchFamily="34" charset="0"/>
              </a:rPr>
              <a:t>(3h)</a:t>
            </a: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66749" y="4766773"/>
            <a:ext cx="3605213" cy="4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EPS </a:t>
            </a:r>
            <a:r>
              <a:rPr lang="fr-FR" altLang="fr-FR" sz="1600" dirty="0" smtClean="0">
                <a:latin typeface="Arial Rounded MT Bold" panose="020F0704030504030204" pitchFamily="34" charset="0"/>
              </a:rPr>
              <a:t>(3h</a:t>
            </a:r>
            <a:r>
              <a:rPr lang="fr-FR" altLang="fr-FR" sz="1600" dirty="0"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684579" y="5306219"/>
            <a:ext cx="3594955" cy="5032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 err="1">
                <a:latin typeface="Arial Rounded MT Bold" panose="020F0704030504030204" pitchFamily="34" charset="0"/>
              </a:rPr>
              <a:t>Ecol</a:t>
            </a:r>
            <a:r>
              <a:rPr lang="fr-FR" altLang="fr-FR" sz="1500" dirty="0">
                <a:latin typeface="Arial Rounded MT Bold" panose="020F0704030504030204" pitchFamily="34" charset="0"/>
              </a:rPr>
              <a:t>. Agro. Territ. </a:t>
            </a:r>
            <a:r>
              <a:rPr lang="fr-FR" altLang="fr-FR" sz="1500" dirty="0" err="1">
                <a:latin typeface="Arial Rounded MT Bold" panose="020F0704030504030204" pitchFamily="34" charset="0"/>
              </a:rPr>
              <a:t>Devel</a:t>
            </a:r>
            <a:r>
              <a:rPr lang="fr-FR" altLang="fr-FR" sz="1500" dirty="0">
                <a:latin typeface="Arial Rounded MT Bold" panose="020F0704030504030204" pitchFamily="34" charset="0"/>
              </a:rPr>
              <a:t>. Durable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latin typeface="Arial Rounded MT Bold" panose="020F0704030504030204" pitchFamily="34" charset="0"/>
              </a:rPr>
              <a:t> (Lycée Agricole) (3h)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684579" y="4090194"/>
            <a:ext cx="3605213" cy="577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Arts</a:t>
            </a:r>
            <a:r>
              <a:rPr lang="fr-FR" altLang="fr-FR" sz="1400" dirty="0">
                <a:latin typeface="Arial Rounded MT Bold" panose="020F0704030504030204" pitchFamily="34" charset="0"/>
              </a:rPr>
              <a:t> </a:t>
            </a:r>
            <a:r>
              <a:rPr lang="fr-FR" altLang="fr-FR" sz="1400" dirty="0" smtClean="0">
                <a:latin typeface="Arial Rounded MT Bold" panose="020F0704030504030204" pitchFamily="34" charset="0"/>
              </a:rPr>
              <a:t>(arts plastiques, </a:t>
            </a:r>
            <a:r>
              <a:rPr lang="fr-FR" altLang="fr-FR" sz="1400" dirty="0">
                <a:latin typeface="Arial Rounded MT Bold" panose="020F0704030504030204" pitchFamily="34" charset="0"/>
              </a:rPr>
              <a:t>histoire des </a:t>
            </a:r>
            <a:r>
              <a:rPr lang="fr-FR" altLang="fr-FR" sz="1400" dirty="0" smtClean="0">
                <a:latin typeface="Arial Rounded MT Bold" panose="020F0704030504030204" pitchFamily="34" charset="0"/>
              </a:rPr>
              <a:t>arts, </a:t>
            </a:r>
            <a:br>
              <a:rPr lang="fr-FR" altLang="fr-FR" sz="1400" dirty="0" smtClean="0">
                <a:latin typeface="Arial Rounded MT Bold" panose="020F0704030504030204" pitchFamily="34" charset="0"/>
              </a:rPr>
            </a:br>
            <a:r>
              <a:rPr lang="fr-FR" altLang="fr-FR" sz="1400" dirty="0" smtClean="0">
                <a:latin typeface="Arial Rounded MT Bold" panose="020F0704030504030204" pitchFamily="34" charset="0"/>
              </a:rPr>
              <a:t>cinéma-audiovisuel, théâtre</a:t>
            </a:r>
            <a:r>
              <a:rPr lang="fr-FR" altLang="fr-FR" sz="1400" dirty="0">
                <a:latin typeface="Arial Rounded MT Bold" panose="020F0704030504030204" pitchFamily="34" charset="0"/>
              </a:rPr>
              <a:t>, </a:t>
            </a:r>
            <a:r>
              <a:rPr lang="fr-FR" altLang="fr-FR" sz="1400" dirty="0" smtClean="0">
                <a:latin typeface="Arial Rounded MT Bold" panose="020F0704030504030204" pitchFamily="34" charset="0"/>
              </a:rPr>
              <a:t>….) </a:t>
            </a:r>
            <a:r>
              <a:rPr lang="fr-FR" altLang="fr-FR" sz="1400" dirty="0">
                <a:latin typeface="Arial Rounded MT Bold" panose="020F0704030504030204" pitchFamily="34" charset="0"/>
              </a:rPr>
              <a:t>(3h)</a:t>
            </a:r>
          </a:p>
        </p:txBody>
      </p:sp>
      <p:sp>
        <p:nvSpPr>
          <p:cNvPr id="36895" name="Rectangle 32"/>
          <p:cNvSpPr>
            <a:spLocks noChangeArrowheads="1"/>
          </p:cNvSpPr>
          <p:nvPr/>
        </p:nvSpPr>
        <p:spPr bwMode="auto">
          <a:xfrm>
            <a:off x="4837114" y="3480533"/>
            <a:ext cx="2159000" cy="728664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Création et Innovation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Technologiques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 </a:t>
            </a:r>
            <a:r>
              <a:rPr lang="fr-FR" altLang="fr-FR" sz="1200" dirty="0">
                <a:latin typeface="Arial Rounded MT Bold" panose="020F0704030504030204" pitchFamily="34" charset="0"/>
              </a:rPr>
              <a:t>(1h30)</a:t>
            </a:r>
          </a:p>
        </p:txBody>
      </p:sp>
      <p:sp>
        <p:nvSpPr>
          <p:cNvPr id="36896" name="Rectangle 33"/>
          <p:cNvSpPr>
            <a:spLocks noChangeArrowheads="1"/>
          </p:cNvSpPr>
          <p:nvPr/>
        </p:nvSpPr>
        <p:spPr bwMode="auto">
          <a:xfrm>
            <a:off x="4837113" y="4301635"/>
            <a:ext cx="2164495" cy="715963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Santé et Social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 (1h30)</a:t>
            </a:r>
          </a:p>
        </p:txBody>
      </p:sp>
      <p:sp>
        <p:nvSpPr>
          <p:cNvPr id="36897" name="Rectangle 34"/>
          <p:cNvSpPr>
            <a:spLocks noChangeArrowheads="1"/>
          </p:cNvSpPr>
          <p:nvPr/>
        </p:nvSpPr>
        <p:spPr bwMode="auto">
          <a:xfrm>
            <a:off x="7070725" y="2583717"/>
            <a:ext cx="1917700" cy="816708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itchFamily="34" charset="0"/>
              </a:rPr>
              <a:t>Management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itchFamily="34" charset="0"/>
              </a:rPr>
              <a:t>et gestion (1h30)</a:t>
            </a:r>
          </a:p>
        </p:txBody>
      </p:sp>
      <p:sp>
        <p:nvSpPr>
          <p:cNvPr id="36898" name="Rectangle 35"/>
          <p:cNvSpPr>
            <a:spLocks noChangeArrowheads="1"/>
          </p:cNvSpPr>
          <p:nvPr/>
        </p:nvSpPr>
        <p:spPr bwMode="auto">
          <a:xfrm>
            <a:off x="7081838" y="5120664"/>
            <a:ext cx="1944687" cy="715962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latin typeface="Arial Rounded MT Bold" panose="020F0704030504030204" pitchFamily="34" charset="0"/>
              </a:rPr>
              <a:t>Atelier artistique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latin typeface="Arial Rounded MT Bold" panose="020F0704030504030204" pitchFamily="34" charset="0"/>
              </a:rPr>
              <a:t> (72h /an)</a:t>
            </a:r>
          </a:p>
        </p:txBody>
      </p:sp>
      <p:sp>
        <p:nvSpPr>
          <p:cNvPr id="36899" name="Rectangle 36"/>
          <p:cNvSpPr>
            <a:spLocks noChangeArrowheads="1"/>
          </p:cNvSpPr>
          <p:nvPr/>
        </p:nvSpPr>
        <p:spPr bwMode="auto">
          <a:xfrm>
            <a:off x="7065230" y="4299315"/>
            <a:ext cx="1931987" cy="715962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Biotechnologies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latin typeface="Arial Rounded MT Bold" panose="020F0704030504030204" pitchFamily="34" charset="0"/>
              </a:rPr>
              <a:t>(1h30)</a:t>
            </a:r>
          </a:p>
        </p:txBody>
      </p:sp>
      <p:sp>
        <p:nvSpPr>
          <p:cNvPr id="36900" name="Rectangle 37"/>
          <p:cNvSpPr>
            <a:spLocks noChangeArrowheads="1"/>
          </p:cNvSpPr>
          <p:nvPr/>
        </p:nvSpPr>
        <p:spPr bwMode="auto">
          <a:xfrm>
            <a:off x="7065230" y="3480532"/>
            <a:ext cx="1931987" cy="728663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Sciences de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l'Ingénieur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(1h30)</a:t>
            </a:r>
          </a:p>
        </p:txBody>
      </p:sp>
      <p:sp>
        <p:nvSpPr>
          <p:cNvPr id="36901" name="Rectangle 38"/>
          <p:cNvSpPr>
            <a:spLocks noChangeArrowheads="1"/>
          </p:cNvSpPr>
          <p:nvPr/>
        </p:nvSpPr>
        <p:spPr bwMode="auto">
          <a:xfrm>
            <a:off x="4837113" y="2587625"/>
            <a:ext cx="2159000" cy="812800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Sciences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 et Laboratoire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 (1h30)</a:t>
            </a:r>
          </a:p>
        </p:txBody>
      </p:sp>
      <p:sp>
        <p:nvSpPr>
          <p:cNvPr id="36902" name="Rectangle 39"/>
          <p:cNvSpPr>
            <a:spLocks noChangeArrowheads="1"/>
          </p:cNvSpPr>
          <p:nvPr/>
        </p:nvSpPr>
        <p:spPr bwMode="auto">
          <a:xfrm>
            <a:off x="4837113" y="5106376"/>
            <a:ext cx="2159001" cy="730250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latin typeface="Arial Rounded MT Bold" panose="020F0704030504030204" pitchFamily="34" charset="0"/>
              </a:rPr>
              <a:t>Création et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latin typeface="Arial Rounded MT Bold" panose="020F0704030504030204" pitchFamily="34" charset="0"/>
              </a:rPr>
              <a:t>Culture Design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latin typeface="Arial Rounded MT Bold" panose="020F0704030504030204" pitchFamily="34" charset="0"/>
              </a:rPr>
              <a:t> ( 6h)</a:t>
            </a:r>
          </a:p>
        </p:txBody>
      </p:sp>
      <p:sp>
        <p:nvSpPr>
          <p:cNvPr id="36903" name="Rectangle 40"/>
          <p:cNvSpPr>
            <a:spLocks noChangeArrowheads="1"/>
          </p:cNvSpPr>
          <p:nvPr/>
        </p:nvSpPr>
        <p:spPr bwMode="auto">
          <a:xfrm>
            <a:off x="4455501" y="5999523"/>
            <a:ext cx="4570413" cy="647700"/>
          </a:xfrm>
          <a:prstGeom prst="rect">
            <a:avLst/>
          </a:prstGeom>
          <a:solidFill>
            <a:schemeClr val="bg2">
              <a:lumMod val="90000"/>
            </a:schemeClr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Hippologie ou pratique professionnelle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latin typeface="Arial Rounded MT Bold" panose="020F0704030504030204" pitchFamily="34" charset="0"/>
              </a:rPr>
              <a:t> ou pratique sociale et culturelle (Lycée Agricole : 3h)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5487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Lycées de secteur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8" y="725487"/>
            <a:ext cx="8229600" cy="5400677"/>
          </a:xfrm>
        </p:spPr>
        <p:txBody>
          <a:bodyPr/>
          <a:lstStyle/>
          <a:p>
            <a:pPr marL="0" indent="0">
              <a:buNone/>
            </a:pPr>
            <a:r>
              <a:rPr lang="fr-FR" sz="2400" i="1" u="sng" dirty="0" smtClean="0"/>
              <a:t>Camus </a:t>
            </a:r>
            <a:endParaRPr lang="fr-FR" sz="2400" i="1" u="sng" dirty="0"/>
          </a:p>
          <a:p>
            <a:pPr lvl="1"/>
            <a:r>
              <a:rPr lang="fr-FR" sz="2000" dirty="0"/>
              <a:t>Options de </a:t>
            </a:r>
            <a:r>
              <a:rPr lang="fr-FR" sz="2000" dirty="0" smtClean="0"/>
              <a:t>seconde: cinéma audiovisuel, musique, théâtre, latin, italien, management et gestion</a:t>
            </a:r>
          </a:p>
          <a:p>
            <a:pPr lvl="1"/>
            <a:endParaRPr lang="fr-FR" sz="800" i="1" dirty="0"/>
          </a:p>
          <a:p>
            <a:pPr marL="0" indent="0">
              <a:buNone/>
            </a:pPr>
            <a:r>
              <a:rPr lang="fr-FR" sz="2400" i="1" u="sng" dirty="0" err="1" smtClean="0"/>
              <a:t>Carcouet</a:t>
            </a:r>
            <a:endParaRPr lang="fr-FR" sz="2400" i="1" u="sng" dirty="0" smtClean="0"/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sz="2000" i="1" dirty="0" smtClean="0"/>
              <a:t>	-option de seconde: management et gestion, santé et social, sciences et laboratoire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400" u="sng" dirty="0" smtClean="0"/>
              <a:t>Monge </a:t>
            </a:r>
          </a:p>
          <a:p>
            <a:pPr marL="0" indent="0">
              <a:buNone/>
            </a:pPr>
            <a:r>
              <a:rPr lang="fr-FR" sz="2000" dirty="0" smtClean="0"/>
              <a:t>	- option de seconde : italien, science et laboratoire, sciences de l’ingénieur, création et innovation technologique 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r>
              <a:rPr lang="fr-FR" sz="2400" u="sng" dirty="0" smtClean="0"/>
              <a:t>Livet</a:t>
            </a:r>
          </a:p>
          <a:p>
            <a:pPr lvl="1"/>
            <a:r>
              <a:rPr lang="fr-FR" sz="2000" i="1" dirty="0" smtClean="0"/>
              <a:t>Options de seconde : Science et laboratoire, science de l’ingénieur, création et innovation technologique, création et culture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278452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8555" y="2383665"/>
            <a:ext cx="6548438" cy="1517650"/>
          </a:xfrm>
        </p:spPr>
        <p:txBody>
          <a:bodyPr/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L’orientation au lycée</a:t>
            </a:r>
            <a:b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Après la 2</a:t>
            </a:r>
            <a:r>
              <a:rPr lang="fr-FR" b="1" baseline="30000" dirty="0" smtClean="0">
                <a:solidFill>
                  <a:schemeClr val="accent3">
                    <a:lumMod val="75000"/>
                  </a:schemeClr>
                </a:solidFill>
              </a:rPr>
              <a:t>nde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GT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4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2245" y="1079500"/>
            <a:ext cx="102409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2114000" y="2376488"/>
            <a:ext cx="1878013" cy="825500"/>
            <a:chOff x="1134" y="1497"/>
            <a:chExt cx="1183" cy="520"/>
          </a:xfrm>
        </p:grpSpPr>
        <p:sp>
          <p:nvSpPr>
            <p:cNvPr id="40974" name="AutoShape 3"/>
            <p:cNvSpPr>
              <a:spLocks noChangeArrowheads="1"/>
            </p:cNvSpPr>
            <p:nvPr/>
          </p:nvSpPr>
          <p:spPr bwMode="auto">
            <a:xfrm>
              <a:off x="1211" y="1497"/>
              <a:ext cx="1029" cy="52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5840" cap="rnd">
              <a:solidFill>
                <a:srgbClr val="CFE2E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>
                <a:ea typeface="Microsoft YaHei" panose="020B0503020204020204" pitchFamily="34" charset="-122"/>
              </a:endParaRPr>
            </a:p>
          </p:txBody>
        </p:sp>
        <p:sp>
          <p:nvSpPr>
            <p:cNvPr id="40975" name="Rectangle 4"/>
            <p:cNvSpPr>
              <a:spLocks noChangeArrowheads="1"/>
            </p:cNvSpPr>
            <p:nvPr/>
          </p:nvSpPr>
          <p:spPr bwMode="auto">
            <a:xfrm>
              <a:off x="1134" y="1523"/>
              <a:ext cx="1183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7240" tIns="57240" rIns="57240" bIns="57240" anchor="ctr"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75"/>
                </a:spcAft>
                <a:buClrTx/>
                <a:buFontTx/>
                <a:buNone/>
              </a:pPr>
              <a:r>
                <a:rPr lang="fr-FR" altLang="fr-FR" sz="1100" b="1">
                  <a:solidFill>
                    <a:srgbClr val="1D436D"/>
                  </a:solidFill>
                </a:rPr>
                <a:t>Accompagnement personnalisé</a:t>
              </a:r>
            </a:p>
          </p:txBody>
        </p:sp>
      </p:grpSp>
      <p:sp>
        <p:nvSpPr>
          <p:cNvPr id="40964" name="AutoShape 5"/>
          <p:cNvSpPr>
            <a:spLocks noChangeArrowheads="1"/>
          </p:cNvSpPr>
          <p:nvPr/>
        </p:nvSpPr>
        <p:spPr bwMode="auto">
          <a:xfrm>
            <a:off x="2231568" y="3403600"/>
            <a:ext cx="1652587" cy="8445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rnd">
            <a:solidFill>
              <a:srgbClr val="CFE2E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401338" y="3603625"/>
            <a:ext cx="14112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100" b="1">
                <a:solidFill>
                  <a:srgbClr val="1D436D"/>
                </a:solidFill>
              </a:rPr>
              <a:t>Accompagnement à l’orientation</a:t>
            </a: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>
            <a:off x="2261638" y="4392613"/>
            <a:ext cx="1652587" cy="8445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rnd">
            <a:solidFill>
              <a:srgbClr val="CFE2E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358475" y="4535488"/>
            <a:ext cx="14112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100" b="1">
                <a:solidFill>
                  <a:srgbClr val="1D436D"/>
                </a:solidFill>
              </a:rPr>
              <a:t>Enseignement optionnel possible</a:t>
            </a:r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4751388" y="5688013"/>
            <a:ext cx="4275137" cy="11064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solidFill>
                  <a:srgbClr val="0F5E7C"/>
                </a:solidFill>
                <a:latin typeface="Century Gothic" panose="020B0502020202020204" pitchFamily="34" charset="0"/>
              </a:rPr>
              <a:t>3 enseignements en 1</a:t>
            </a:r>
            <a:r>
              <a:rPr lang="fr-FR" altLang="fr-FR" sz="1800" b="1" baseline="30000" dirty="0">
                <a:solidFill>
                  <a:srgbClr val="0F5E7C"/>
                </a:solidFill>
                <a:latin typeface="Century Gothic" panose="020B0502020202020204" pitchFamily="34" charset="0"/>
              </a:rPr>
              <a:t>ère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solidFill>
                  <a:srgbClr val="0F5E7C"/>
                </a:solidFill>
                <a:latin typeface="Century Gothic" panose="020B0502020202020204" pitchFamily="34" charset="0"/>
              </a:rPr>
              <a:t>2 enseignements en T</a:t>
            </a:r>
            <a:r>
              <a:rPr lang="fr-FR" altLang="fr-FR" sz="1800" b="1" baseline="30000" dirty="0">
                <a:solidFill>
                  <a:srgbClr val="0F5E7C"/>
                </a:solidFill>
                <a:latin typeface="Century Gothic" panose="020B0502020202020204" pitchFamily="34" charset="0"/>
              </a:rPr>
              <a:t>ale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i="1" dirty="0">
                <a:solidFill>
                  <a:srgbClr val="0F5E7C"/>
                </a:solidFill>
                <a:latin typeface="Century Gothic" panose="020B0502020202020204" pitchFamily="34" charset="0"/>
              </a:rPr>
              <a:t>(parmi les 3 suivies en 1</a:t>
            </a:r>
            <a:r>
              <a:rPr lang="fr-FR" altLang="fr-FR" sz="1400" b="1" i="1" baseline="30000" dirty="0">
                <a:solidFill>
                  <a:srgbClr val="0F5E7C"/>
                </a:solidFill>
                <a:latin typeface="Century Gothic" panose="020B0502020202020204" pitchFamily="34" charset="0"/>
              </a:rPr>
              <a:t>ère</a:t>
            </a:r>
            <a:r>
              <a:rPr lang="fr-FR" altLang="fr-FR" sz="1400" b="1" i="1" dirty="0">
                <a:solidFill>
                  <a:srgbClr val="0F5E7C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1368425" y="203200"/>
            <a:ext cx="374332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rgbClr val="F2F2F2"/>
                </a:solidFill>
                <a:ea typeface="Gungsuh" panose="02030600000101010101" pitchFamily="18" charset="-127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b="1">
              <a:solidFill>
                <a:srgbClr val="F2F2F2"/>
              </a:solidFill>
              <a:ea typeface="Gungsuh" panose="02030600000101010101" pitchFamily="18" charset="-127"/>
            </a:endParaRP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6109085" y="4103688"/>
            <a:ext cx="2736850" cy="1436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105840" tIns="52920" rIns="105840" bIns="52920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 choix d'enseignements de spécialités 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6002338" y="1652588"/>
            <a:ext cx="3024187" cy="984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105840" tIns="52920" rIns="105840" bIns="52920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 socle de culture  commun </a:t>
            </a: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57150" y="174625"/>
            <a:ext cx="11390313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-117893" y="90487"/>
            <a:ext cx="644366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57400" indent="-214313"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La voie générale</a:t>
            </a:r>
            <a:r>
              <a:rPr lang="fr-FR" sz="3200" b="1" dirty="0" smtClean="0">
                <a:solidFill>
                  <a:srgbClr val="000000"/>
                </a:solidFill>
                <a:ea typeface="Gungsuh" panose="02030600000101010101" pitchFamily="18" charset="-127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ea typeface="Gungsuh" panose="02030600000101010101" pitchFamily="18" charset="-127"/>
              </a:rPr>
              <a:t> </a:t>
            </a:r>
          </a:p>
          <a:p>
            <a:pPr eaLnBrk="1" hangingPunct="1">
              <a:buSzPct val="100000"/>
              <a:defRPr/>
            </a:pPr>
            <a:endParaRPr lang="fr-FR" sz="2800" b="1" dirty="0" smtClean="0">
              <a:solidFill>
                <a:srgbClr val="000000"/>
              </a:solidFill>
              <a:ea typeface="Gungsuh" panose="02030600000101010101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457200" y="122400"/>
            <a:ext cx="7538400" cy="12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ea typeface="Lucida Sans Unicode"/>
              </a:rPr>
              <a:t>SOMMAIRE</a:t>
            </a:r>
            <a:endParaRPr lang="fr-FR" sz="4400" b="0" strike="noStrike" spc="-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919800" y="1732750"/>
            <a:ext cx="8224200" cy="4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r>
              <a:rPr lang="fr-FR" sz="3200" b="0" strike="noStrike" spc="-1" dirty="0" smtClean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1. Après </a:t>
            </a:r>
            <a:r>
              <a:rPr lang="fr-FR" sz="3200" b="0" strike="noStrike" spc="-1" dirty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la troisième, 3 voies d’orientation</a:t>
            </a:r>
            <a:endParaRPr lang="fr-FR" sz="3200" b="0" strike="noStrike" spc="-1" dirty="0">
              <a:solidFill>
                <a:schemeClr val="accent3">
                  <a:lumMod val="75000"/>
                </a:schemeClr>
              </a:solidFill>
            </a:endParaRPr>
          </a:p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endParaRPr lang="fr-FR" sz="3200" spc="-1" dirty="0">
              <a:solidFill>
                <a:schemeClr val="accent3">
                  <a:lumMod val="75000"/>
                </a:schemeClr>
              </a:solidFill>
            </a:endParaRPr>
          </a:p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r>
              <a:rPr lang="fr-FR" sz="3200" spc="-1" dirty="0" smtClean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2.</a:t>
            </a:r>
            <a:r>
              <a:rPr lang="fr-FR" sz="3200" b="0" strike="noStrike" spc="-1" dirty="0" smtClean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 Les </a:t>
            </a:r>
            <a:r>
              <a:rPr lang="fr-FR" sz="3200" b="0" strike="noStrike" spc="-1" dirty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procédures </a:t>
            </a:r>
            <a:r>
              <a:rPr lang="fr-FR" sz="3200" b="0" strike="noStrike" spc="-1" dirty="0" smtClean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d’orientation et           d’affectation</a:t>
            </a:r>
          </a:p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endParaRPr lang="fr-FR" sz="3200" spc="-1" dirty="0">
              <a:solidFill>
                <a:schemeClr val="accent3">
                  <a:lumMod val="75000"/>
                </a:schemeClr>
              </a:solidFill>
              <a:ea typeface="Lucida Sans Unicode"/>
            </a:endParaRPr>
          </a:p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r>
              <a:rPr lang="fr-FR" sz="3200" spc="-1" dirty="0" smtClean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3.</a:t>
            </a:r>
            <a:r>
              <a:rPr lang="fr-FR" sz="3200" b="0" strike="noStrike" spc="-1" dirty="0" smtClean="0">
                <a:solidFill>
                  <a:schemeClr val="accent3">
                    <a:lumMod val="75000"/>
                  </a:schemeClr>
                </a:solidFill>
                <a:ea typeface="Lucida Sans Unicode"/>
              </a:rPr>
              <a:t> Les ressources</a:t>
            </a: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SzPct val="25000"/>
              <a:buFont typeface="Wingdings" charset="2"/>
              <a:buChar char=""/>
            </a:pPr>
            <a:endParaRPr lang="fr-FR" sz="2800" spc="-1" dirty="0">
              <a:solidFill>
                <a:srgbClr val="00B050"/>
              </a:solidFill>
              <a:latin typeface="Verdana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SzPct val="25000"/>
              <a:buFont typeface="Wingdings" charset="2"/>
              <a:buChar char=""/>
            </a:pP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4809"/>
            <a:ext cx="8229600" cy="832504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La voie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générale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Les enseignements de spécialité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3">
                    <a:lumMod val="75000"/>
                  </a:schemeClr>
                </a:solidFill>
              </a:rPr>
            </a:b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01209" y="2436818"/>
            <a:ext cx="41259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Les enseignements de spécialité permettent d’approfondir ce qui motive et qui prépare à l’enseignement supérieur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</a:t>
            </a:r>
            <a:endParaRPr lang="fr-FR" altLang="fr-FR" sz="24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buClr>
                <a:srgbClr val="EE7444"/>
              </a:buClr>
              <a:buFontTx/>
              <a:buNone/>
            </a:pPr>
            <a:endParaRPr lang="fr-FR" alt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27122" y="1370600"/>
            <a:ext cx="4824412" cy="5189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 smtClean="0">
                <a:latin typeface="+mn-lt"/>
              </a:rPr>
              <a:t>Arts</a:t>
            </a:r>
            <a:endParaRPr lang="fr-FR" sz="1800" dirty="0">
              <a:latin typeface="+mn-lt"/>
            </a:endParaRP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Humanités, littérature et philosophie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Littérature et langues et cultures de l’Antiquité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Langues, littératures et cultures étrangères et régionales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Histoire-géographie, géopolitique et sciences politiques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Sciences économiques et sociales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Mathématiques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Physique-chimie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Sciences de la vie et de la Terre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Numérique et sciences informatiques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Sciences de l’ingénieur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>
                <a:latin typeface="+mn-lt"/>
              </a:rPr>
              <a:t>Biologie-écologie (lycées agricoles</a:t>
            </a:r>
            <a:r>
              <a:rPr lang="fr-FR" sz="1800" dirty="0" smtClean="0">
                <a:latin typeface="+mn-lt"/>
              </a:rPr>
              <a:t>)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1800" dirty="0" smtClean="0">
                <a:latin typeface="+mn-lt"/>
              </a:rPr>
              <a:t>Education Physique, pratiques et culture sportives</a:t>
            </a:r>
            <a:endParaRPr lang="fr-F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037570"/>
            <a:ext cx="9037638" cy="6395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algn="ctr" eaLnBrk="1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 charset="0"/>
              </a:rPr>
              <a:t>La voie générale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800" b="1" baseline="30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charset="0"/>
              </a:rPr>
              <a:t>Les enseignements optionnels</a:t>
            </a:r>
            <a:endParaRPr lang="fr-FR" sz="4800" b="1" baseline="30000" dirty="0">
              <a:solidFill>
                <a:schemeClr val="accent3">
                  <a:lumMod val="75000"/>
                </a:schemeClr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12" name="ZoneTexte 2"/>
          <p:cNvSpPr txBox="1"/>
          <p:nvPr/>
        </p:nvSpPr>
        <p:spPr>
          <a:xfrm>
            <a:off x="853910" y="1881680"/>
            <a:ext cx="473940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u="sng" strike="noStrike" kern="1200" spc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FillTx/>
                <a:latin typeface="+mj-lt"/>
                <a:ea typeface="SimSun" pitchFamily="2"/>
                <a:cs typeface="Mangal" pitchFamily="2"/>
              </a:rPr>
              <a:t>1 enseignement en 1ère de 3h </a:t>
            </a:r>
            <a:r>
              <a:rPr lang="fr-FR" sz="2400" b="1" u="sng" strike="noStrike" kern="1200" spc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FillTx/>
                <a:latin typeface="+mj-lt"/>
                <a:ea typeface="SimSun" pitchFamily="2"/>
                <a:cs typeface="Mangal" pitchFamily="2"/>
              </a:rPr>
              <a:t>:</a:t>
            </a:r>
            <a:endParaRPr lang="fr-FR" sz="2400" b="1" u="sng" strike="noStrike" kern="1200" spc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uFillTx/>
              <a:latin typeface="+mj-lt"/>
              <a:ea typeface="SimSun" pitchFamily="2"/>
              <a:cs typeface="Mangal" pitchFamily="2"/>
            </a:endParaRPr>
          </a:p>
          <a:p>
            <a:pPr lvl="0" hangingPunct="0">
              <a:buSzPct val="45000"/>
            </a:pP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Langue </a:t>
            </a:r>
            <a:r>
              <a:rPr lang="fr-FR" sz="240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vivante </a:t>
            </a: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C </a:t>
            </a:r>
          </a:p>
          <a:p>
            <a:pPr lvl="0" hangingPunct="0">
              <a:buSzPct val="45000"/>
            </a:pP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Arts </a:t>
            </a:r>
          </a:p>
          <a:p>
            <a:pPr lvl="0" hangingPunct="0">
              <a:buSzPct val="45000"/>
            </a:pP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EPS</a:t>
            </a:r>
            <a:endParaRPr lang="fr-FR" sz="240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+mj-lt"/>
              <a:ea typeface="SimSun" pitchFamily="2"/>
              <a:cs typeface="Mangal" pitchFamily="2"/>
            </a:endParaRPr>
          </a:p>
          <a:p>
            <a:pPr lvl="0" hangingPunct="0">
              <a:buSzPct val="45000"/>
            </a:pP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Langues </a:t>
            </a:r>
            <a:r>
              <a:rPr lang="fr-FR" sz="240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et cultures de </a:t>
            </a:r>
            <a:r>
              <a:rPr lang="fr-FR" sz="240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l'antiquité</a:t>
            </a:r>
            <a:endParaRPr lang="fr-FR" sz="240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+mj-lt"/>
              <a:ea typeface="SimSun" pitchFamily="2"/>
              <a:cs typeface="Mangal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31740" y="4410297"/>
            <a:ext cx="6236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fr-FR" sz="2400" b="1" u="sng" dirty="0">
                <a:solidFill>
                  <a:schemeClr val="accent3">
                    <a:lumMod val="75000"/>
                  </a:schemeClr>
                </a:solidFill>
                <a:latin typeface="+mj-lt"/>
                <a:ea typeface="SimSun" pitchFamily="2"/>
                <a:cs typeface="Mangal" pitchFamily="2"/>
              </a:rPr>
              <a:t>2 enseignements possibles en terminale de 3h :</a:t>
            </a:r>
          </a:p>
          <a:p>
            <a:pPr lvl="0" hangingPunct="0">
              <a:buSzPct val="45000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Mathématiques </a:t>
            </a:r>
            <a:r>
              <a:rPr lang="fr-FR" sz="2400" dirty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expertes</a:t>
            </a:r>
          </a:p>
          <a:p>
            <a:pPr lvl="0" hangingPunct="0">
              <a:buSzPct val="45000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Mathématiques </a:t>
            </a:r>
            <a:r>
              <a:rPr lang="fr-FR" sz="2400" dirty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complémentaires</a:t>
            </a:r>
          </a:p>
          <a:p>
            <a:pPr lvl="0" hangingPunct="0">
              <a:buSzPct val="45000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  <a:sym typeface="Wingdings"/>
              </a:rPr>
              <a:t>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Droit </a:t>
            </a:r>
            <a:r>
              <a:rPr lang="fr-FR" sz="2400" dirty="0">
                <a:solidFill>
                  <a:srgbClr val="000000"/>
                </a:solidFill>
                <a:latin typeface="+mj-lt"/>
                <a:ea typeface="SimSun" pitchFamily="2"/>
                <a:cs typeface="Mangal" pitchFamily="2"/>
              </a:rPr>
              <a:t>et grand enjeux du monde contemporain</a:t>
            </a:r>
          </a:p>
        </p:txBody>
      </p:sp>
    </p:spTree>
    <p:extLst>
      <p:ext uri="{BB962C8B-B14F-4D97-AF65-F5344CB8AC3E}">
        <p14:creationId xmlns:p14="http://schemas.microsoft.com/office/powerpoint/2010/main" xmlns="" val="1127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/>
          <p:cNvGrpSpPr>
            <a:grpSpLocks/>
          </p:cNvGrpSpPr>
          <p:nvPr/>
        </p:nvGrpSpPr>
        <p:grpSpPr bwMode="auto">
          <a:xfrm>
            <a:off x="2593078" y="2728119"/>
            <a:ext cx="1878013" cy="855663"/>
            <a:chOff x="1248" y="1724"/>
            <a:chExt cx="1183" cy="539"/>
          </a:xfrm>
        </p:grpSpPr>
        <p:sp>
          <p:nvSpPr>
            <p:cNvPr id="45075" name="AutoShape 2"/>
            <p:cNvSpPr>
              <a:spLocks noChangeArrowheads="1"/>
            </p:cNvSpPr>
            <p:nvPr/>
          </p:nvSpPr>
          <p:spPr bwMode="auto">
            <a:xfrm>
              <a:off x="1288" y="1724"/>
              <a:ext cx="1029" cy="520"/>
            </a:xfrm>
            <a:prstGeom prst="roundRect">
              <a:avLst>
                <a:gd name="adj" fmla="val 24352"/>
              </a:avLst>
            </a:prstGeom>
            <a:solidFill>
              <a:srgbClr val="FFC000"/>
            </a:solidFill>
            <a:ln w="15840" cap="rnd">
              <a:solidFill>
                <a:srgbClr val="CFE2E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>
                <a:ea typeface="Microsoft YaHei" panose="020B0503020204020204" pitchFamily="34" charset="-122"/>
              </a:endParaRPr>
            </a:p>
          </p:txBody>
        </p:sp>
        <p:sp>
          <p:nvSpPr>
            <p:cNvPr id="45076" name="Rectangle 3"/>
            <p:cNvSpPr>
              <a:spLocks noChangeArrowheads="1"/>
            </p:cNvSpPr>
            <p:nvPr/>
          </p:nvSpPr>
          <p:spPr bwMode="auto">
            <a:xfrm>
              <a:off x="1248" y="1795"/>
              <a:ext cx="1183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7240" tIns="57240" rIns="57240" bIns="57240" anchor="ctr"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75"/>
                </a:spcAft>
                <a:buClrTx/>
                <a:buFontTx/>
                <a:buNone/>
              </a:pPr>
              <a:r>
                <a:rPr lang="fr-FR" altLang="fr-FR" sz="1100" b="1">
                  <a:solidFill>
                    <a:srgbClr val="1D436D"/>
                  </a:solidFill>
                </a:rPr>
                <a:t>Accompagnement personnalisé</a:t>
              </a:r>
            </a:p>
          </p:txBody>
        </p:sp>
      </p:grpSp>
      <p:sp>
        <p:nvSpPr>
          <p:cNvPr id="45059" name="AutoShape 4"/>
          <p:cNvSpPr>
            <a:spLocks noChangeArrowheads="1"/>
          </p:cNvSpPr>
          <p:nvPr/>
        </p:nvSpPr>
        <p:spPr bwMode="auto">
          <a:xfrm>
            <a:off x="2637528" y="3640974"/>
            <a:ext cx="1652588" cy="8445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rnd">
            <a:solidFill>
              <a:srgbClr val="CFE2E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767703" y="3839368"/>
            <a:ext cx="14112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100" b="1" dirty="0">
                <a:solidFill>
                  <a:srgbClr val="1D436D"/>
                </a:solidFill>
              </a:rPr>
              <a:t>Accompagnement à l’orientation</a:t>
            </a: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>
            <a:off x="2629694" y="4542716"/>
            <a:ext cx="1652588" cy="844550"/>
          </a:xfrm>
          <a:prstGeom prst="roundRect">
            <a:avLst>
              <a:gd name="adj" fmla="val 21005"/>
            </a:avLst>
          </a:prstGeom>
          <a:solidFill>
            <a:srgbClr val="FFC000"/>
          </a:solidFill>
          <a:ln w="15840" cap="rnd">
            <a:solidFill>
              <a:srgbClr val="CFE2E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2758178" y="4626792"/>
            <a:ext cx="14112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100" b="1" dirty="0">
                <a:solidFill>
                  <a:srgbClr val="1D436D"/>
                </a:solidFill>
              </a:rPr>
              <a:t>Enseignement optionnel possible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1368425" y="203200"/>
            <a:ext cx="374332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rgbClr val="F2F2F2"/>
                </a:solidFill>
                <a:ea typeface="Gungsuh" panose="02030600000101010101" pitchFamily="18" charset="-127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b="1">
              <a:solidFill>
                <a:srgbClr val="F2F2F2"/>
              </a:solidFill>
              <a:ea typeface="Gungsuh" panose="02030600000101010101" pitchFamily="18" charset="-127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84094" y="5300661"/>
            <a:ext cx="2736850" cy="550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105840" tIns="52920" rIns="105840" bIns="529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100000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+ choix d'une série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03925" y="1597025"/>
            <a:ext cx="3024187" cy="984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105840" tIns="52920" rIns="105840" bIns="529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100000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Enseignements</a:t>
            </a:r>
          </a:p>
          <a:p>
            <a:pPr algn="ctr" eaLnBrk="1" hangingPunct="1">
              <a:lnSpc>
                <a:spcPct val="120000"/>
              </a:lnSpc>
              <a:buSzPct val="100000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communs 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57150" y="174625"/>
            <a:ext cx="11390313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-827882" y="309563"/>
            <a:ext cx="8135938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57400" indent="-214313"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fr-FR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Microsoft YaHei" panose="020B0503020204020204" pitchFamily="34" charset="-122"/>
              </a:rPr>
              <a:t>La voie technologique</a:t>
            </a:r>
            <a:r>
              <a:rPr lang="fr-FR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Gungsuh" panose="02030600000101010101" pitchFamily="18" charset="-127"/>
              </a:rPr>
              <a:t>  </a:t>
            </a:r>
          </a:p>
          <a:p>
            <a:pPr eaLnBrk="1" hangingPunct="1">
              <a:buSzPct val="100000"/>
              <a:defRPr/>
            </a:pPr>
            <a:endParaRPr lang="fr-FR" sz="2800" b="1" dirty="0" smtClean="0">
              <a:solidFill>
                <a:srgbClr val="000000"/>
              </a:solidFill>
              <a:ea typeface="Gungsuh" panose="02030600000101010101" pitchFamily="18" charset="-127"/>
            </a:endParaRPr>
          </a:p>
        </p:txBody>
      </p: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2604226" y="1702284"/>
            <a:ext cx="1655762" cy="720725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360" cap="sq">
            <a:solidFill>
              <a:srgbClr val="0084D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FFFFFF"/>
                </a:solidFill>
              </a:rPr>
              <a:t>Français </a:t>
            </a:r>
            <a:endParaRPr lang="fr-FR" altLang="fr-FR" sz="16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FFFFFF"/>
                </a:solidFill>
              </a:rPr>
              <a:t>(en 1ère) </a:t>
            </a:r>
            <a:r>
              <a:rPr lang="fr-FR" altLang="fr-FR" sz="1600" dirty="0" smtClean="0">
                <a:solidFill>
                  <a:srgbClr val="FFFFFF"/>
                </a:solidFill>
              </a:rPr>
              <a:t/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4H</a:t>
            </a:r>
            <a:endParaRPr lang="fr-FR" altLang="fr-FR" sz="1600" dirty="0">
              <a:solidFill>
                <a:srgbClr val="FFFFFF"/>
              </a:solidFill>
            </a:endParaRPr>
          </a:p>
        </p:txBody>
      </p:sp>
      <p:sp>
        <p:nvSpPr>
          <p:cNvPr id="45069" name="AutoShape 14"/>
          <p:cNvSpPr>
            <a:spLocks noChangeArrowheads="1"/>
          </p:cNvSpPr>
          <p:nvPr/>
        </p:nvSpPr>
        <p:spPr bwMode="auto">
          <a:xfrm>
            <a:off x="4407041" y="2728119"/>
            <a:ext cx="1728788" cy="720725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360" cap="sq">
            <a:solidFill>
              <a:srgbClr val="3465A4">
                <a:alpha val="79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FFFFFF"/>
                </a:solidFill>
              </a:rPr>
              <a:t>Langues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FFFFFF"/>
                </a:solidFill>
              </a:rPr>
              <a:t> </a:t>
            </a:r>
            <a:r>
              <a:rPr lang="fr-FR" altLang="fr-FR" sz="1600" dirty="0" smtClean="0">
                <a:solidFill>
                  <a:srgbClr val="FFFFFF"/>
                </a:solidFill>
              </a:rPr>
              <a:t>vivantes </a:t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4H </a:t>
            </a:r>
            <a:endParaRPr lang="fr-FR" altLang="fr-FR" sz="1600" dirty="0">
              <a:solidFill>
                <a:srgbClr val="FFFFFF"/>
              </a:solidFill>
            </a:endParaRPr>
          </a:p>
        </p:txBody>
      </p:sp>
      <p:sp>
        <p:nvSpPr>
          <p:cNvPr id="45070" name="AutoShape 15"/>
          <p:cNvSpPr>
            <a:spLocks noChangeArrowheads="1"/>
          </p:cNvSpPr>
          <p:nvPr/>
        </p:nvSpPr>
        <p:spPr bwMode="auto">
          <a:xfrm>
            <a:off x="2594666" y="5625475"/>
            <a:ext cx="1584325" cy="720725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/>
              <a:t>EPS</a:t>
            </a:r>
            <a:br>
              <a:rPr lang="fr-FR" altLang="fr-FR" sz="1600" dirty="0" smtClean="0"/>
            </a:br>
            <a:r>
              <a:rPr lang="fr-FR" altLang="fr-FR" sz="1600" dirty="0" smtClean="0"/>
              <a:t>2H</a:t>
            </a:r>
            <a:endParaRPr lang="fr-FR" altLang="fr-FR" sz="1600" dirty="0"/>
          </a:p>
        </p:txBody>
      </p:sp>
      <p:sp>
        <p:nvSpPr>
          <p:cNvPr id="45071" name="AutoShape 16"/>
          <p:cNvSpPr>
            <a:spLocks noChangeArrowheads="1"/>
          </p:cNvSpPr>
          <p:nvPr/>
        </p:nvSpPr>
        <p:spPr bwMode="auto">
          <a:xfrm>
            <a:off x="819841" y="2597147"/>
            <a:ext cx="1655762" cy="720725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360" cap="sq">
            <a:solidFill>
              <a:srgbClr val="3465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FFFFFF"/>
                </a:solidFill>
              </a:rPr>
              <a:t>Histoire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FFFFFF"/>
                </a:solidFill>
              </a:rPr>
              <a:t>Géographie </a:t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2H3</a:t>
            </a:r>
            <a:r>
              <a:rPr lang="fr-FR" altLang="fr-FR" sz="1600" dirty="0">
                <a:solidFill>
                  <a:srgbClr val="FFFFFF"/>
                </a:solidFill>
              </a:rPr>
              <a:t>0</a:t>
            </a:r>
            <a:r>
              <a:rPr lang="fr-FR" altLang="fr-FR" sz="1600" dirty="0" smtClean="0">
                <a:solidFill>
                  <a:srgbClr val="FFFFFF"/>
                </a:solidFill>
              </a:rPr>
              <a:t> </a:t>
            </a:r>
            <a:endParaRPr lang="fr-FR" altLang="fr-FR" sz="1600" dirty="0">
              <a:solidFill>
                <a:srgbClr val="FFFFFF"/>
              </a:solidFill>
            </a:endParaRPr>
          </a:p>
        </p:txBody>
      </p:sp>
      <p:sp>
        <p:nvSpPr>
          <p:cNvPr id="45072" name="AutoShape 17"/>
          <p:cNvSpPr>
            <a:spLocks noChangeArrowheads="1"/>
          </p:cNvSpPr>
          <p:nvPr/>
        </p:nvSpPr>
        <p:spPr bwMode="auto">
          <a:xfrm>
            <a:off x="789678" y="4528885"/>
            <a:ext cx="1727200" cy="72072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360" cap="sq">
            <a:solidFill>
              <a:srgbClr val="3465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FFFFFF"/>
                </a:solidFill>
              </a:rPr>
              <a:t>Mathématiques</a:t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3H </a:t>
            </a:r>
            <a:endParaRPr lang="fr-FR" altLang="fr-FR" sz="1600" dirty="0">
              <a:solidFill>
                <a:srgbClr val="FFFFFF"/>
              </a:solidFill>
            </a:endParaRPr>
          </a:p>
        </p:txBody>
      </p:sp>
      <p:sp>
        <p:nvSpPr>
          <p:cNvPr id="45073" name="AutoShape 18"/>
          <p:cNvSpPr>
            <a:spLocks noChangeArrowheads="1"/>
          </p:cNvSpPr>
          <p:nvPr/>
        </p:nvSpPr>
        <p:spPr bwMode="auto">
          <a:xfrm>
            <a:off x="4418600" y="3977481"/>
            <a:ext cx="1728787" cy="720725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360" cap="sq">
            <a:solidFill>
              <a:srgbClr val="3465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FFFFFF"/>
                </a:solidFill>
              </a:rPr>
              <a:t>Philosophie </a:t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(</a:t>
            </a:r>
            <a:r>
              <a:rPr lang="fr-FR" altLang="fr-FR" sz="1600" dirty="0">
                <a:solidFill>
                  <a:srgbClr val="FFFFFF"/>
                </a:solidFill>
              </a:rPr>
              <a:t>en terminale</a:t>
            </a:r>
            <a:r>
              <a:rPr lang="fr-FR" altLang="fr-FR" sz="1600" dirty="0" smtClean="0">
                <a:solidFill>
                  <a:srgbClr val="FFFFFF"/>
                </a:solidFill>
              </a:rPr>
              <a:t>)</a:t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2H </a:t>
            </a:r>
            <a:endParaRPr lang="fr-FR" altLang="fr-FR" sz="1600" dirty="0">
              <a:solidFill>
                <a:srgbClr val="FFFFFF"/>
              </a:solidFill>
            </a:endParaRPr>
          </a:p>
        </p:txBody>
      </p:sp>
      <p:sp>
        <p:nvSpPr>
          <p:cNvPr id="45074" name="Oval 19"/>
          <p:cNvSpPr>
            <a:spLocks noChangeArrowheads="1"/>
          </p:cNvSpPr>
          <p:nvPr/>
        </p:nvSpPr>
        <p:spPr bwMode="auto">
          <a:xfrm>
            <a:off x="265044" y="1320800"/>
            <a:ext cx="6191250" cy="5132388"/>
          </a:xfrm>
          <a:prstGeom prst="ellipse">
            <a:avLst/>
          </a:prstGeom>
          <a:noFill/>
          <a:ln w="9360" cap="sq">
            <a:solidFill>
              <a:schemeClr val="accent3">
                <a:lumMod val="75000"/>
                <a:alpha val="89803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800791" y="3523456"/>
            <a:ext cx="1655762" cy="720725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360" cap="sq">
            <a:solidFill>
              <a:srgbClr val="3465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FFFFFF"/>
                </a:solidFill>
              </a:rPr>
              <a:t>EMC </a:t>
            </a:r>
            <a:br>
              <a:rPr lang="fr-FR" altLang="fr-FR" sz="1600" dirty="0" smtClean="0">
                <a:solidFill>
                  <a:srgbClr val="FFFFFF"/>
                </a:solidFill>
              </a:rPr>
            </a:br>
            <a:r>
              <a:rPr lang="fr-FR" altLang="fr-FR" sz="1600" dirty="0" smtClean="0">
                <a:solidFill>
                  <a:srgbClr val="FFFFFF"/>
                </a:solidFill>
              </a:rPr>
              <a:t>18H/an</a:t>
            </a:r>
            <a:endParaRPr lang="fr-FR" altLang="fr-FR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79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La voie technologique</a:t>
            </a:r>
            <a:b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fr-FR" dirty="0">
              <a:solidFill>
                <a:srgbClr val="95BCE5"/>
              </a:solidFill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2439706"/>
            <a:ext cx="41259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Chaque série permet d’approfondir des enseignements de spécialité concrets et pratiques pour bien préparer aux études supérieures</a:t>
            </a:r>
            <a:r>
              <a:rPr lang="fr-FR" altLang="fr-FR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endParaRPr lang="fr-FR" altLang="fr-FR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43993" y="728202"/>
            <a:ext cx="5002202" cy="61247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Les élèves suivent des enseignements de spécialité de la série choisie :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ST2S </a:t>
            </a:r>
            <a:r>
              <a:rPr lang="fr-FR" sz="2000" dirty="0">
                <a:latin typeface="+mn-lt"/>
              </a:rPr>
              <a:t>: Sciences et technologies de la santé et du social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STL</a:t>
            </a:r>
            <a:r>
              <a:rPr lang="fr-FR" sz="2000" dirty="0">
                <a:latin typeface="+mn-lt"/>
              </a:rPr>
              <a:t> : Sciences et technologies de laboratoire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STD2A </a:t>
            </a:r>
            <a:r>
              <a:rPr lang="fr-FR" sz="2000" dirty="0">
                <a:latin typeface="+mn-lt"/>
              </a:rPr>
              <a:t>: Sciences et technologies du design et des arts appliqués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STI2D</a:t>
            </a:r>
            <a:r>
              <a:rPr lang="fr-FR" sz="2000" dirty="0">
                <a:latin typeface="+mn-lt"/>
              </a:rPr>
              <a:t> : Sciences et technologies de l’industrie et du développement durable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STMG</a:t>
            </a:r>
            <a:r>
              <a:rPr lang="fr-FR" sz="2000" dirty="0">
                <a:latin typeface="+mn-lt"/>
              </a:rPr>
              <a:t> : Sciences et technologies du management et de la gestion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STHR</a:t>
            </a:r>
            <a:r>
              <a:rPr lang="fr-FR" sz="2000" dirty="0">
                <a:latin typeface="+mn-lt"/>
              </a:rPr>
              <a:t> : Sciences et technologies de l’hôtellerie et de la restauration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TMD</a:t>
            </a:r>
            <a:r>
              <a:rPr lang="fr-FR" sz="2000" dirty="0">
                <a:latin typeface="+mn-lt"/>
              </a:rPr>
              <a:t> : Techniques de la musique et de la danse</a:t>
            </a:r>
          </a:p>
          <a:p>
            <a:pPr marL="177800" lvl="1" indent="-1778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fr-FR" sz="2000" b="1" dirty="0">
                <a:latin typeface="+mn-lt"/>
              </a:rPr>
              <a:t>STAV</a:t>
            </a:r>
            <a:r>
              <a:rPr lang="fr-FR" sz="2000" dirty="0">
                <a:latin typeface="+mn-lt"/>
              </a:rPr>
              <a:t> : Sciences et technologies de l’agronomie et du vivant (dans les lycées agricoles uniquement</a:t>
            </a:r>
            <a:r>
              <a:rPr lang="fr-FR" sz="2000" dirty="0" smtClean="0">
                <a:latin typeface="+mn-lt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B8A6E12-2E32-4E02-A87B-97A8B0FC11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0648" y="593725"/>
            <a:ext cx="8121650" cy="990600"/>
          </a:xfrm>
        </p:spPr>
        <p:txBody>
          <a:bodyPr>
            <a:normAutofit fontScale="90000"/>
          </a:bodyPr>
          <a:lstStyle/>
          <a:p>
            <a:r>
              <a:rPr lang="fr-FR" sz="4000" b="1" spc="-1" dirty="0" smtClean="0">
                <a:solidFill>
                  <a:schemeClr val="accent3">
                    <a:lumMod val="75000"/>
                  </a:schemeClr>
                </a:solidFill>
                <a:ea typeface="Arial Black"/>
              </a:rPr>
              <a:t>La </a:t>
            </a:r>
            <a:r>
              <a:rPr lang="fr-FR" sz="4000" b="1" spc="-1" dirty="0">
                <a:solidFill>
                  <a:schemeClr val="accent3">
                    <a:lumMod val="75000"/>
                  </a:schemeClr>
                </a:solidFill>
                <a:ea typeface="Arial Black"/>
              </a:rPr>
              <a:t>voie technologique</a:t>
            </a:r>
            <a:r>
              <a:rPr lang="fr-FR" sz="4000" b="1" spc="-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4000" b="1" spc="-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800" b="1" spc="-1" baseline="30000" dirty="0">
                <a:solidFill>
                  <a:srgbClr val="92D050"/>
                </a:solidFill>
                <a:latin typeface="Arial Black"/>
              </a:rPr>
              <a:t/>
            </a:r>
            <a:br>
              <a:rPr lang="fr-FR" sz="2800" b="1" spc="-1" baseline="30000" dirty="0">
                <a:solidFill>
                  <a:srgbClr val="92D050"/>
                </a:solidFill>
                <a:latin typeface="Arial Black"/>
              </a:rPr>
            </a:br>
            <a:r>
              <a:rPr lang="fr-FR" sz="3100" b="1" dirty="0" smtClean="0">
                <a:solidFill>
                  <a:schemeClr val="accent5">
                    <a:lumMod val="75000"/>
                  </a:schemeClr>
                </a:solidFill>
              </a:rPr>
              <a:t>8 </a:t>
            </a:r>
            <a:r>
              <a:rPr lang="fr-FR" sz="3100" b="1" dirty="0">
                <a:solidFill>
                  <a:schemeClr val="accent5">
                    <a:lumMod val="75000"/>
                  </a:schemeClr>
                </a:solidFill>
              </a:rPr>
              <a:t>spécialités </a:t>
            </a:r>
            <a:r>
              <a:rPr lang="fr-FR" sz="2700" b="1" dirty="0">
                <a:solidFill>
                  <a:schemeClr val="accent5">
                    <a:lumMod val="75000"/>
                  </a:schemeClr>
                </a:solidFill>
              </a:rPr>
              <a:t>(dont 3 nécessitant de s’engager dès la 2</a:t>
            </a:r>
            <a:r>
              <a:rPr lang="fr-FR" sz="2700" b="1" baseline="30000" dirty="0">
                <a:solidFill>
                  <a:schemeClr val="accent5">
                    <a:lumMod val="75000"/>
                  </a:schemeClr>
                </a:solidFill>
              </a:rPr>
              <a:t>nde</a:t>
            </a:r>
            <a:r>
              <a:rPr lang="fr-FR" sz="27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CCEEB271-EEA7-494D-ACC8-C6CF8DDC768E}"/>
              </a:ext>
            </a:extLst>
          </p:cNvPr>
          <p:cNvGrpSpPr/>
          <p:nvPr/>
        </p:nvGrpSpPr>
        <p:grpSpPr>
          <a:xfrm>
            <a:off x="673296" y="2179775"/>
            <a:ext cx="7818428" cy="1490663"/>
            <a:chOff x="107950" y="4149725"/>
            <a:chExt cx="9109466" cy="1727200"/>
          </a:xfrm>
        </p:grpSpPr>
        <p:sp>
          <p:nvSpPr>
            <p:cNvPr id="5" name="WordArt 9">
              <a:extLst>
                <a:ext uri="{FF2B5EF4-FFF2-40B4-BE49-F238E27FC236}">
                  <a16:creationId xmlns="" xmlns:a16="http://schemas.microsoft.com/office/drawing/2014/main" id="{B6CEE7B9-7692-4636-A8A6-B0962D2816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6213" y="4305300"/>
              <a:ext cx="874712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CC0000"/>
                  </a:solidFill>
                  <a:latin typeface="Century Gothic" panose="020B0502020202020204" pitchFamily="34" charset="0"/>
                </a:rPr>
                <a:t>STI2D</a:t>
              </a:r>
            </a:p>
          </p:txBody>
        </p:sp>
        <p:sp>
          <p:nvSpPr>
            <p:cNvPr id="6" name="WordArt 10">
              <a:extLst>
                <a:ext uri="{FF2B5EF4-FFF2-40B4-BE49-F238E27FC236}">
                  <a16:creationId xmlns="" xmlns:a16="http://schemas.microsoft.com/office/drawing/2014/main" id="{39867121-6452-469E-87D9-A4621994337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3038" y="4305300"/>
              <a:ext cx="874712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STI2D</a:t>
              </a:r>
            </a:p>
          </p:txBody>
        </p:sp>
        <p:sp>
          <p:nvSpPr>
            <p:cNvPr id="7" name="WordArt 11">
              <a:extLst>
                <a:ext uri="{FF2B5EF4-FFF2-40B4-BE49-F238E27FC236}">
                  <a16:creationId xmlns="" xmlns:a16="http://schemas.microsoft.com/office/drawing/2014/main" id="{25D21FA4-108F-4B75-92D1-4C4A2BF6E4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81125" y="4297363"/>
              <a:ext cx="665163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CC0000"/>
                  </a:solidFill>
                  <a:latin typeface="Century Gothic" panose="020B0502020202020204" pitchFamily="34" charset="0"/>
                </a:rPr>
                <a:t>STL</a:t>
              </a:r>
            </a:p>
          </p:txBody>
        </p:sp>
        <p:sp>
          <p:nvSpPr>
            <p:cNvPr id="8" name="WordArt 12">
              <a:extLst>
                <a:ext uri="{FF2B5EF4-FFF2-40B4-BE49-F238E27FC236}">
                  <a16:creationId xmlns="" xmlns:a16="http://schemas.microsoft.com/office/drawing/2014/main" id="{8839F60C-5A17-42B9-ADAB-F1D38CFFACD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81125" y="4297363"/>
              <a:ext cx="663575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STL</a:t>
              </a:r>
            </a:p>
          </p:txBody>
        </p:sp>
        <p:sp>
          <p:nvSpPr>
            <p:cNvPr id="9" name="WordArt 13">
              <a:extLst>
                <a:ext uri="{FF2B5EF4-FFF2-40B4-BE49-F238E27FC236}">
                  <a16:creationId xmlns="" xmlns:a16="http://schemas.microsoft.com/office/drawing/2014/main" id="{AC3ED608-CE9B-47AC-9522-9874FF224EC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16175" y="4297363"/>
              <a:ext cx="863600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CC0000"/>
                  </a:solidFill>
                  <a:latin typeface="Century Gothic" panose="020B0502020202020204" pitchFamily="34" charset="0"/>
                </a:rPr>
                <a:t>STAV</a:t>
              </a:r>
            </a:p>
          </p:txBody>
        </p:sp>
        <p:sp>
          <p:nvSpPr>
            <p:cNvPr id="10" name="WordArt 14">
              <a:extLst>
                <a:ext uri="{FF2B5EF4-FFF2-40B4-BE49-F238E27FC236}">
                  <a16:creationId xmlns="" xmlns:a16="http://schemas.microsoft.com/office/drawing/2014/main" id="{0B3E02F1-49FD-400A-B8AC-4C806C6BB8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16175" y="4297363"/>
              <a:ext cx="863600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STAV</a:t>
              </a:r>
            </a:p>
          </p:txBody>
        </p:sp>
        <p:sp>
          <p:nvSpPr>
            <p:cNvPr id="11" name="WordArt 15">
              <a:extLst>
                <a:ext uri="{FF2B5EF4-FFF2-40B4-BE49-F238E27FC236}">
                  <a16:creationId xmlns="" xmlns:a16="http://schemas.microsoft.com/office/drawing/2014/main" id="{AFA8910A-B6AD-4208-B5E8-179222DA5C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36950" y="4311650"/>
              <a:ext cx="758825" cy="3413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12" name="WordArt 16">
              <a:extLst>
                <a:ext uri="{FF2B5EF4-FFF2-40B4-BE49-F238E27FC236}">
                  <a16:creationId xmlns="" xmlns:a16="http://schemas.microsoft.com/office/drawing/2014/main" id="{36212A6E-5EDD-43DD-8F32-69EF4AF9F2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48075" y="4292600"/>
              <a:ext cx="663575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71C27DF9-87AE-43AA-8767-41869035E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5181600"/>
              <a:ext cx="665162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" name="Picture 18">
              <a:extLst>
                <a:ext uri="{FF2B5EF4-FFF2-40B4-BE49-F238E27FC236}">
                  <a16:creationId xmlns="" xmlns:a16="http://schemas.microsoft.com/office/drawing/2014/main" id="{86BAB220-30B2-426D-BF36-9835466A2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525" y="5148263"/>
              <a:ext cx="4222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" name="Picture 19">
              <a:extLst>
                <a:ext uri="{FF2B5EF4-FFF2-40B4-BE49-F238E27FC236}">
                  <a16:creationId xmlns="" xmlns:a16="http://schemas.microsoft.com/office/drawing/2014/main" id="{0E92CD8B-7B15-4EEA-B551-6AFC6F568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5160963"/>
              <a:ext cx="4492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" name="AutoShape 20">
              <a:extLst>
                <a:ext uri="{FF2B5EF4-FFF2-40B4-BE49-F238E27FC236}">
                  <a16:creationId xmlns="" xmlns:a16="http://schemas.microsoft.com/office/drawing/2014/main" id="{253712F4-FA61-4552-A3E2-991590995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4149725"/>
              <a:ext cx="998538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WordArt 21">
              <a:extLst>
                <a:ext uri="{FF2B5EF4-FFF2-40B4-BE49-F238E27FC236}">
                  <a16:creationId xmlns="" xmlns:a16="http://schemas.microsoft.com/office/drawing/2014/main" id="{CAB419C9-63A1-429C-9BEB-CEDE43C934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4625" y="4797425"/>
              <a:ext cx="863600" cy="214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>
                  <a:solidFill>
                    <a:srgbClr val="1C1C1C"/>
                  </a:solidFill>
                  <a:latin typeface="Impact" panose="020B0806030902050204" pitchFamily="34" charset="0"/>
                </a:rPr>
                <a:t>INDUSTRIE</a:t>
              </a:r>
            </a:p>
          </p:txBody>
        </p:sp>
        <p:sp>
          <p:nvSpPr>
            <p:cNvPr id="18" name="WordArt 22">
              <a:extLst>
                <a:ext uri="{FF2B5EF4-FFF2-40B4-BE49-F238E27FC236}">
                  <a16:creationId xmlns="" xmlns:a16="http://schemas.microsoft.com/office/drawing/2014/main" id="{8F6841B2-1910-4863-98B9-7EDA7B3EE77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95825" y="4294188"/>
              <a:ext cx="795338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CC0000"/>
                  </a:solidFill>
                  <a:latin typeface="Century Gothic" panose="020B0502020202020204" pitchFamily="34" charset="0"/>
                </a:rPr>
                <a:t>ST2S</a:t>
              </a:r>
            </a:p>
          </p:txBody>
        </p:sp>
        <p:sp>
          <p:nvSpPr>
            <p:cNvPr id="19" name="WordArt 23">
              <a:extLst>
                <a:ext uri="{FF2B5EF4-FFF2-40B4-BE49-F238E27FC236}">
                  <a16:creationId xmlns="" xmlns:a16="http://schemas.microsoft.com/office/drawing/2014/main" id="{70E14FB6-76E4-49C5-A52C-CED208E25F1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95825" y="4292600"/>
              <a:ext cx="795338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 dirty="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ST2S</a:t>
              </a:r>
            </a:p>
          </p:txBody>
        </p:sp>
        <p:sp>
          <p:nvSpPr>
            <p:cNvPr id="20" name="WordArt 24">
              <a:extLst>
                <a:ext uri="{FF2B5EF4-FFF2-40B4-BE49-F238E27FC236}">
                  <a16:creationId xmlns="" xmlns:a16="http://schemas.microsoft.com/office/drawing/2014/main" id="{B571F273-514C-44E6-9DD2-179F6A4FD75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91200" y="4292600"/>
              <a:ext cx="863600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CC0000"/>
                  </a:solidFill>
                  <a:latin typeface="Century Gothic" panose="020B0502020202020204" pitchFamily="34" charset="0"/>
                </a:rPr>
                <a:t>STD2A</a:t>
              </a:r>
            </a:p>
          </p:txBody>
        </p:sp>
        <p:sp>
          <p:nvSpPr>
            <p:cNvPr id="21" name="WordArt 25">
              <a:extLst>
                <a:ext uri="{FF2B5EF4-FFF2-40B4-BE49-F238E27FC236}">
                  <a16:creationId xmlns="" xmlns:a16="http://schemas.microsoft.com/office/drawing/2014/main" id="{F8D3D547-A38E-42E5-8D20-31FF10A9A61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91200" y="4292600"/>
              <a:ext cx="863600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 dirty="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STD2A</a:t>
              </a:r>
            </a:p>
          </p:txBody>
        </p:sp>
        <p:pic>
          <p:nvPicPr>
            <p:cNvPr id="22" name="Picture 26">
              <a:extLst>
                <a:ext uri="{FF2B5EF4-FFF2-40B4-BE49-F238E27FC236}">
                  <a16:creationId xmlns="" xmlns:a16="http://schemas.microsoft.com/office/drawing/2014/main" id="{DF66FAB0-8442-405A-81B4-2F3786DC5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38" y="5219700"/>
              <a:ext cx="5730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" name="Picture 27">
              <a:extLst>
                <a:ext uri="{FF2B5EF4-FFF2-40B4-BE49-F238E27FC236}">
                  <a16:creationId xmlns="" xmlns:a16="http://schemas.microsoft.com/office/drawing/2014/main" id="{F08DF3B3-1562-4156-BA45-10AD44710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63" y="5207000"/>
              <a:ext cx="53181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" name="Picture 28">
              <a:extLst>
                <a:ext uri="{FF2B5EF4-FFF2-40B4-BE49-F238E27FC236}">
                  <a16:creationId xmlns="" xmlns:a16="http://schemas.microsoft.com/office/drawing/2014/main" id="{C2B5AC66-2A0D-4D4B-B6E5-6474BB2AB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225" y="5168900"/>
              <a:ext cx="49530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" name="AutoShape 29">
              <a:extLst>
                <a:ext uri="{FF2B5EF4-FFF2-40B4-BE49-F238E27FC236}">
                  <a16:creationId xmlns="" xmlns:a16="http://schemas.microsoft.com/office/drawing/2014/main" id="{29BB279B-27C3-42BF-B952-20622E3D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50" y="4149725"/>
              <a:ext cx="996950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AutoShape 30">
              <a:extLst>
                <a:ext uri="{FF2B5EF4-FFF2-40B4-BE49-F238E27FC236}">
                  <a16:creationId xmlns="" xmlns:a16="http://schemas.microsoft.com/office/drawing/2014/main" id="{EDD9C28F-1978-4F14-857B-8C7F76A9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500" y="4149725"/>
              <a:ext cx="996950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AutoShape 31">
              <a:extLst>
                <a:ext uri="{FF2B5EF4-FFF2-40B4-BE49-F238E27FC236}">
                  <a16:creationId xmlns="" xmlns:a16="http://schemas.microsoft.com/office/drawing/2014/main" id="{4DB7B983-FC79-43A9-92B4-E84ABA827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863" y="4149725"/>
              <a:ext cx="996950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AutoShape 32">
              <a:extLst>
                <a:ext uri="{FF2B5EF4-FFF2-40B4-BE49-F238E27FC236}">
                  <a16:creationId xmlns="" xmlns:a16="http://schemas.microsoft.com/office/drawing/2014/main" id="{F9CF2EEA-5F79-4364-94AC-DEF29C3A3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4149725"/>
              <a:ext cx="996950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AutoShape 33">
              <a:extLst>
                <a:ext uri="{FF2B5EF4-FFF2-40B4-BE49-F238E27FC236}">
                  <a16:creationId xmlns="" xmlns:a16="http://schemas.microsoft.com/office/drawing/2014/main" id="{0F810839-30E0-4AAE-BA3F-BC3A66D44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525" y="4149725"/>
              <a:ext cx="998538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utoShape 34">
              <a:extLst>
                <a:ext uri="{FF2B5EF4-FFF2-40B4-BE49-F238E27FC236}">
                  <a16:creationId xmlns="" xmlns:a16="http://schemas.microsoft.com/office/drawing/2014/main" id="{3DF6C8B5-37AE-42BF-9C61-2CE97CBF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4149725"/>
              <a:ext cx="1083411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AutoShape 35">
              <a:extLst>
                <a:ext uri="{FF2B5EF4-FFF2-40B4-BE49-F238E27FC236}">
                  <a16:creationId xmlns="" xmlns:a16="http://schemas.microsoft.com/office/drawing/2014/main" id="{1A1B3821-5B6C-4B08-8EF2-0D905A695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2425" y="4149725"/>
              <a:ext cx="998538" cy="1727200"/>
            </a:xfrm>
            <a:prstGeom prst="roundRect">
              <a:avLst>
                <a:gd name="adj" fmla="val 9509"/>
              </a:avLst>
            </a:prstGeom>
            <a:noFill/>
            <a:ln w="19080" cap="sq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Courier New" panose="02070309020205020404" pitchFamily="49" charset="0"/>
                <a:buChar char="o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48774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EB8E7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3B65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WordArt 37">
              <a:extLst>
                <a:ext uri="{FF2B5EF4-FFF2-40B4-BE49-F238E27FC236}">
                  <a16:creationId xmlns="" xmlns:a16="http://schemas.microsoft.com/office/drawing/2014/main" id="{CD15CDC5-BB3D-495B-B3F9-878034E0C18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810201" y="4281622"/>
              <a:ext cx="1067691" cy="3603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 dirty="0">
                  <a:ln w="25400" cap="sq">
                    <a:solidFill>
                      <a:srgbClr val="C00000"/>
                    </a:solidFill>
                    <a:miter lim="800000"/>
                    <a:headEnd/>
                    <a:tailEnd/>
                  </a:ln>
                  <a:solidFill>
                    <a:srgbClr val="FFFFCC"/>
                  </a:solidFill>
                  <a:latin typeface="Century Gothic" panose="020B0502020202020204" pitchFamily="34" charset="0"/>
                </a:rPr>
                <a:t>S2TMD</a:t>
              </a:r>
            </a:p>
          </p:txBody>
        </p:sp>
        <p:sp>
          <p:nvSpPr>
            <p:cNvPr id="34" name="WordArt 40">
              <a:extLst>
                <a:ext uri="{FF2B5EF4-FFF2-40B4-BE49-F238E27FC236}">
                  <a16:creationId xmlns="" xmlns:a16="http://schemas.microsoft.com/office/drawing/2014/main" id="{7A9E46A3-0152-406E-9721-AA16E44BAD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0638" y="4797425"/>
              <a:ext cx="865187" cy="214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>
                  <a:solidFill>
                    <a:srgbClr val="1C1C1C"/>
                  </a:solidFill>
                  <a:latin typeface="Impact" panose="020B0806030902050204" pitchFamily="34" charset="0"/>
                </a:rPr>
                <a:t>LABORATOIRE</a:t>
              </a:r>
            </a:p>
          </p:txBody>
        </p:sp>
        <p:sp>
          <p:nvSpPr>
            <p:cNvPr id="35" name="WordArt 41">
              <a:extLst>
                <a:ext uri="{FF2B5EF4-FFF2-40B4-BE49-F238E27FC236}">
                  <a16:creationId xmlns="" xmlns:a16="http://schemas.microsoft.com/office/drawing/2014/main" id="{5D125AD7-D113-4DD7-AF27-6FAE6F50FC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14588" y="4797425"/>
              <a:ext cx="865187" cy="214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>
                  <a:solidFill>
                    <a:srgbClr val="1C1C1C"/>
                  </a:solidFill>
                  <a:latin typeface="Impact" panose="020B0806030902050204" pitchFamily="34" charset="0"/>
                </a:rPr>
                <a:t>AGRONOMIE</a:t>
              </a:r>
            </a:p>
          </p:txBody>
        </p:sp>
        <p:sp>
          <p:nvSpPr>
            <p:cNvPr id="36" name="WordArt 42">
              <a:extLst>
                <a:ext uri="{FF2B5EF4-FFF2-40B4-BE49-F238E27FC236}">
                  <a16:creationId xmlns="" xmlns:a16="http://schemas.microsoft.com/office/drawing/2014/main" id="{4918ACA5-D34D-4CFB-BE82-34757D6558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36950" y="4797425"/>
              <a:ext cx="865188" cy="214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>
                  <a:solidFill>
                    <a:srgbClr val="1C1C1C"/>
                  </a:solidFill>
                  <a:latin typeface="Impact" panose="020B0806030902050204" pitchFamily="34" charset="0"/>
                </a:rPr>
                <a:t>GESTION</a:t>
              </a:r>
            </a:p>
          </p:txBody>
        </p:sp>
        <p:sp>
          <p:nvSpPr>
            <p:cNvPr id="37" name="WordArt 43">
              <a:extLst>
                <a:ext uri="{FF2B5EF4-FFF2-40B4-BE49-F238E27FC236}">
                  <a16:creationId xmlns="" xmlns:a16="http://schemas.microsoft.com/office/drawing/2014/main" id="{1CF2CCAD-7934-4EAA-81D1-3E2625272B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2488" y="4797425"/>
              <a:ext cx="865187" cy="214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>
                  <a:solidFill>
                    <a:srgbClr val="1C1C1C"/>
                  </a:solidFill>
                  <a:latin typeface="Impact" panose="020B0806030902050204" pitchFamily="34" charset="0"/>
                </a:rPr>
                <a:t>SANTE-SOCIAL</a:t>
              </a:r>
            </a:p>
          </p:txBody>
        </p:sp>
        <p:sp>
          <p:nvSpPr>
            <p:cNvPr id="38" name="WordArt 44">
              <a:extLst>
                <a:ext uri="{FF2B5EF4-FFF2-40B4-BE49-F238E27FC236}">
                  <a16:creationId xmlns="" xmlns:a16="http://schemas.microsoft.com/office/drawing/2014/main" id="{09B1E404-1B0A-4ABC-89F0-6630E2CA44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91200" y="4814888"/>
              <a:ext cx="865188" cy="2143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 dirty="0">
                  <a:solidFill>
                    <a:srgbClr val="1C1C1C"/>
                  </a:solidFill>
                  <a:latin typeface="Impact" panose="020B0806030902050204" pitchFamily="34" charset="0"/>
                </a:rPr>
                <a:t>ARTS APPLIQUES</a:t>
              </a:r>
            </a:p>
          </p:txBody>
        </p:sp>
        <p:sp>
          <p:nvSpPr>
            <p:cNvPr id="39" name="WordArt 45">
              <a:extLst>
                <a:ext uri="{FF2B5EF4-FFF2-40B4-BE49-F238E27FC236}">
                  <a16:creationId xmlns="" xmlns:a16="http://schemas.microsoft.com/office/drawing/2014/main" id="{77B42401-7AF4-41C6-A538-1BC77FDB47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07213" y="4814888"/>
              <a:ext cx="865187" cy="2143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 dirty="0">
                  <a:solidFill>
                    <a:srgbClr val="1C1C1C"/>
                  </a:solidFill>
                  <a:latin typeface="Impact" panose="020B0806030902050204" pitchFamily="34" charset="0"/>
                </a:rPr>
                <a:t>MUSIQUE-DANSE</a:t>
              </a:r>
            </a:p>
          </p:txBody>
        </p:sp>
        <p:sp>
          <p:nvSpPr>
            <p:cNvPr id="40" name="WordArt 46">
              <a:extLst>
                <a:ext uri="{FF2B5EF4-FFF2-40B4-BE49-F238E27FC236}">
                  <a16:creationId xmlns="" xmlns:a16="http://schemas.microsoft.com/office/drawing/2014/main" id="{DB197B1F-E30D-4EE6-A9BD-387F10AC66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039100" y="4846638"/>
              <a:ext cx="865188" cy="1317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kern="10">
                  <a:solidFill>
                    <a:srgbClr val="1C1C1C"/>
                  </a:solidFill>
                  <a:latin typeface="Impact" panose="020B0806030902050204" pitchFamily="34" charset="0"/>
                </a:rPr>
                <a:t>Hôtellerie-Restauration</a:t>
              </a:r>
            </a:p>
          </p:txBody>
        </p:sp>
        <p:pic>
          <p:nvPicPr>
            <p:cNvPr id="41" name="Picture 47">
              <a:extLst>
                <a:ext uri="{FF2B5EF4-FFF2-40B4-BE49-F238E27FC236}">
                  <a16:creationId xmlns="" xmlns:a16="http://schemas.microsoft.com/office/drawing/2014/main" id="{9AE90B6A-B2FE-4D51-9E0C-0EB062BF5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75" y="5194300"/>
              <a:ext cx="53340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2" name="Picture 48">
              <a:extLst>
                <a:ext uri="{FF2B5EF4-FFF2-40B4-BE49-F238E27FC236}">
                  <a16:creationId xmlns="" xmlns:a16="http://schemas.microsoft.com/office/drawing/2014/main" id="{9B0C00D0-9970-413F-B68A-F1BFC9EED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200" y="5181600"/>
              <a:ext cx="53181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3" name="WordArt 62">
              <a:extLst>
                <a:ext uri="{FF2B5EF4-FFF2-40B4-BE49-F238E27FC236}">
                  <a16:creationId xmlns="" xmlns:a16="http://schemas.microsoft.com/office/drawing/2014/main" id="{2ED10E3A-A37B-4BBB-ACC1-16F084A9CD0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08375" y="4292600"/>
              <a:ext cx="863600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STASTMGV</a:t>
              </a:r>
            </a:p>
          </p:txBody>
        </p:sp>
        <p:sp>
          <p:nvSpPr>
            <p:cNvPr id="44" name="WordArt 63">
              <a:extLst>
                <a:ext uri="{FF2B5EF4-FFF2-40B4-BE49-F238E27FC236}">
                  <a16:creationId xmlns="" xmlns:a16="http://schemas.microsoft.com/office/drawing/2014/main" id="{049D84D1-AE0D-44B0-B3B3-D9A0428EA0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76638" y="4292600"/>
              <a:ext cx="795337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STMGS</a:t>
              </a:r>
            </a:p>
          </p:txBody>
        </p:sp>
        <p:sp>
          <p:nvSpPr>
            <p:cNvPr id="45" name="WordArt 64">
              <a:extLst>
                <a:ext uri="{FF2B5EF4-FFF2-40B4-BE49-F238E27FC236}">
                  <a16:creationId xmlns="" xmlns:a16="http://schemas.microsoft.com/office/drawing/2014/main" id="{A1D3989F-9F60-4B58-B339-EAFE83E742F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75050" y="4292600"/>
              <a:ext cx="796925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76320" cap="sq">
                    <a:solidFill>
                      <a:srgbClr val="CC0000"/>
                    </a:solidFill>
                    <a:miter lim="800000"/>
                    <a:headEnd/>
                    <a:tailEnd/>
                  </a:ln>
                  <a:solidFill>
                    <a:srgbClr val="CC0000"/>
                  </a:solidFill>
                  <a:latin typeface="Century Gothic" panose="020B0502020202020204" pitchFamily="34" charset="0"/>
                </a:rPr>
                <a:t>STMG</a:t>
              </a:r>
            </a:p>
          </p:txBody>
        </p:sp>
        <p:sp>
          <p:nvSpPr>
            <p:cNvPr id="46" name="WordArt 65">
              <a:extLst>
                <a:ext uri="{FF2B5EF4-FFF2-40B4-BE49-F238E27FC236}">
                  <a16:creationId xmlns="" xmlns:a16="http://schemas.microsoft.com/office/drawing/2014/main" id="{A4288DE0-5D79-499F-8439-CBEDDAF7B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75050" y="4292600"/>
              <a:ext cx="796925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1350" b="1" kern="1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 panose="020B0502020202020204" pitchFamily="34" charset="0"/>
                </a:rPr>
                <a:t>STMG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69C0A08-4196-4C89-97BA-F12FF75D6F11}"/>
                </a:ext>
              </a:extLst>
            </p:cNvPr>
            <p:cNvSpPr/>
            <p:nvPr/>
          </p:nvSpPr>
          <p:spPr>
            <a:xfrm>
              <a:off x="8187744" y="4293096"/>
              <a:ext cx="620451" cy="347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350" b="1" kern="10" dirty="0">
                  <a:ln w="9360" cap="sq">
                    <a:solidFill>
                      <a:srgbClr val="FFFFE1"/>
                    </a:solidFill>
                    <a:miter lim="800000"/>
                    <a:headEnd/>
                    <a:tailEnd/>
                  </a:ln>
                  <a:solidFill>
                    <a:srgbClr val="FFFFE1"/>
                  </a:solidFill>
                  <a:latin typeface="Century Gothic"/>
                </a:rPr>
                <a:t>ST2S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D57BF3D1-CEEA-4D55-A76D-92238FFB9D56}"/>
                </a:ext>
              </a:extLst>
            </p:cNvPr>
            <p:cNvSpPr/>
            <p:nvPr/>
          </p:nvSpPr>
          <p:spPr>
            <a:xfrm>
              <a:off x="7772400" y="4170635"/>
              <a:ext cx="1445016" cy="606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800" b="1" kern="10" dirty="0">
                  <a:ln w="18000">
                    <a:solidFill>
                      <a:srgbClr val="C00000"/>
                    </a:solidFill>
                    <a:prstDash val="solid"/>
                    <a:miter lim="800000"/>
                  </a:ln>
                  <a:solidFill>
                    <a:srgbClr val="FFFF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Century Gothic"/>
                </a:rPr>
                <a:t>STHR</a:t>
              </a:r>
              <a:endParaRPr lang="fr-FR" sz="28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9" name="Ellipse 48">
            <a:extLst>
              <a:ext uri="{FF2B5EF4-FFF2-40B4-BE49-F238E27FC236}">
                <a16:creationId xmlns="" xmlns:a16="http://schemas.microsoft.com/office/drawing/2014/main" id="{2FBC97A0-3FFF-4429-ACD6-E92958BD3951}"/>
              </a:ext>
            </a:extLst>
          </p:cNvPr>
          <p:cNvSpPr/>
          <p:nvPr/>
        </p:nvSpPr>
        <p:spPr>
          <a:xfrm>
            <a:off x="5363876" y="1720704"/>
            <a:ext cx="3113674" cy="2292271"/>
          </a:xfrm>
          <a:prstGeom prst="ellipse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="" xmlns:a16="http://schemas.microsoft.com/office/drawing/2014/main" id="{E030EC32-614C-499B-9E03-72F82656B0F9}"/>
              </a:ext>
            </a:extLst>
          </p:cNvPr>
          <p:cNvCxnSpPr>
            <a:cxnSpLocks/>
          </p:cNvCxnSpPr>
          <p:nvPr/>
        </p:nvCxnSpPr>
        <p:spPr>
          <a:xfrm>
            <a:off x="6920713" y="4100512"/>
            <a:ext cx="0" cy="38095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2CD68F1C-81E1-43B0-BF85-90DC51DDF1BE}"/>
              </a:ext>
            </a:extLst>
          </p:cNvPr>
          <p:cNvSpPr txBox="1"/>
          <p:nvPr/>
        </p:nvSpPr>
        <p:spPr>
          <a:xfrm>
            <a:off x="4726769" y="4508276"/>
            <a:ext cx="4200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*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fr-FR" b="1" baseline="30000" dirty="0">
                <a:solidFill>
                  <a:schemeClr val="accent5">
                    <a:lumMod val="75000"/>
                  </a:schemeClr>
                </a:solidFill>
              </a:rPr>
              <a:t>nde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spécifique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(dossier-sélection) pour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STHR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(Appert) et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S2TMD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(Mandela ou Angers + conservatoire)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* Option Création et Culture Design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obligatoire en 2</a:t>
            </a:r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</a:rPr>
              <a:t>nde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pour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STD2A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(Livet -dossier-sélection).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En moyenne 180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V1 pour 30 places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="" xmlns:a16="http://schemas.microsoft.com/office/drawing/2014/main" id="{16E6BB03-185C-443B-94DD-0398F053DA10}"/>
              </a:ext>
            </a:extLst>
          </p:cNvPr>
          <p:cNvCxnSpPr>
            <a:cxnSpLocks/>
          </p:cNvCxnSpPr>
          <p:nvPr/>
        </p:nvCxnSpPr>
        <p:spPr>
          <a:xfrm>
            <a:off x="3018860" y="3719558"/>
            <a:ext cx="0" cy="38095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25BC3E62-61D5-4647-93BC-B72D3D310EED}"/>
              </a:ext>
            </a:extLst>
          </p:cNvPr>
          <p:cNvSpPr txBox="1"/>
          <p:nvPr/>
        </p:nvSpPr>
        <p:spPr>
          <a:xfrm>
            <a:off x="1949969" y="4265888"/>
            <a:ext cx="1991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En établissement agricole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: lycée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Nantes Terre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Atlantique</a:t>
            </a:r>
          </a:p>
        </p:txBody>
      </p:sp>
    </p:spTree>
    <p:extLst>
      <p:ext uri="{BB962C8B-B14F-4D97-AF65-F5344CB8AC3E}">
        <p14:creationId xmlns:p14="http://schemas.microsoft.com/office/powerpoint/2010/main" xmlns="" val="19080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CustomShape 1"/>
          <p:cNvSpPr/>
          <p:nvPr/>
        </p:nvSpPr>
        <p:spPr>
          <a:xfrm>
            <a:off x="1142999" y="1760433"/>
            <a:ext cx="7596963" cy="23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endParaRPr lang="fr-FR" sz="6000" b="0" strike="noStrike" spc="-1" dirty="0">
              <a:latin typeface="Arial"/>
            </a:endParaRPr>
          </a:p>
        </p:txBody>
      </p:sp>
      <p:sp>
        <p:nvSpPr>
          <p:cNvPr id="823" name="CustomShape 2"/>
          <p:cNvSpPr/>
          <p:nvPr/>
        </p:nvSpPr>
        <p:spPr>
          <a:xfrm>
            <a:off x="1143000" y="3602160"/>
            <a:ext cx="6855840" cy="16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1142998" y="2385452"/>
            <a:ext cx="738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r>
              <a:rPr lang="fr-FR" sz="3600" spc="-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Lucida Sans Unicode"/>
              </a:rPr>
              <a:t>2. </a:t>
            </a:r>
            <a:r>
              <a:rPr lang="fr-FR" sz="3600" b="1" spc="-1" dirty="0">
                <a:solidFill>
                  <a:schemeClr val="accent3">
                    <a:lumMod val="75000"/>
                  </a:schemeClr>
                </a:solidFill>
                <a:latin typeface="+mj-lt"/>
                <a:ea typeface="Lucida Sans Unicode"/>
              </a:rPr>
              <a:t>Les procédures d’orientation et </a:t>
            </a:r>
            <a:r>
              <a:rPr lang="fr-FR" sz="3600" b="1" spc="-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Lucida Sans Unicode"/>
              </a:rPr>
              <a:t>d’affectation après la classe de 3ème</a:t>
            </a:r>
            <a:endParaRPr lang="fr-FR" sz="3600" b="1" spc="-1" dirty="0">
              <a:solidFill>
                <a:schemeClr val="accent3">
                  <a:lumMod val="75000"/>
                </a:schemeClr>
              </a:solidFill>
              <a:latin typeface="+mj-lt"/>
              <a:ea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754062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Les étapes d’orientation en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fr-FR" sz="3200" b="1" baseline="30000" dirty="0" smtClean="0">
                <a:solidFill>
                  <a:schemeClr val="accent3">
                    <a:lumMod val="75000"/>
                  </a:schemeClr>
                </a:solidFill>
              </a:rPr>
              <a:t>ème  </a:t>
            </a:r>
            <a:endParaRPr lang="fr-FR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734292" y="1181097"/>
            <a:ext cx="360218" cy="472483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Espace réservé du texte 7"/>
          <p:cNvSpPr txBox="1">
            <a:spLocks/>
          </p:cNvSpPr>
          <p:nvPr/>
        </p:nvSpPr>
        <p:spPr bwMode="auto">
          <a:xfrm>
            <a:off x="1094510" y="1102586"/>
            <a:ext cx="7863754" cy="48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fr-FR" altLang="fr-FR" sz="2400" b="1" dirty="0" smtClean="0"/>
              <a:t>Avant le conseil de classe du 2</a:t>
            </a:r>
            <a:r>
              <a:rPr lang="fr-FR" altLang="fr-FR" sz="2400" b="1" baseline="30000" dirty="0" smtClean="0"/>
              <a:t>ème</a:t>
            </a:r>
            <a:r>
              <a:rPr lang="fr-FR" altLang="fr-FR" sz="2400" b="1" dirty="0" smtClean="0"/>
              <a:t> trimestre  (février)</a:t>
            </a:r>
            <a:r>
              <a:rPr lang="fr-FR" altLang="fr-FR" sz="2400" dirty="0" smtClean="0"/>
              <a:t>, </a:t>
            </a:r>
          </a:p>
          <a:p>
            <a:pPr marL="360363" indent="0" algn="just">
              <a:buFont typeface="Arial" charset="0"/>
              <a:buNone/>
            </a:pPr>
            <a:r>
              <a:rPr lang="fr-FR" altLang="fr-FR" sz="2400" dirty="0" smtClean="0"/>
              <a:t>les élèves et leur famille formulent leur(s)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vœu(x) provisoire(s) </a:t>
            </a:r>
            <a:endParaRPr lang="fr-FR" altLang="fr-FR" sz="2400" dirty="0" smtClean="0"/>
          </a:p>
          <a:p>
            <a:pPr marL="360363" indent="0" algn="just">
              <a:buFont typeface="Arial" charset="0"/>
              <a:buNone/>
            </a:pPr>
            <a:r>
              <a:rPr lang="fr-FR" altLang="fr-FR" sz="2400" dirty="0" smtClean="0"/>
              <a:t>Ces vœux concernent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les voies d’orientation </a:t>
            </a:r>
            <a:r>
              <a:rPr lang="fr-FR" altLang="fr-FR" sz="2400" dirty="0" smtClean="0"/>
              <a:t>:</a:t>
            </a:r>
          </a:p>
          <a:p>
            <a:pPr lvl="1" algn="just"/>
            <a:r>
              <a:rPr lang="fr-FR" altLang="fr-FR" sz="2000" dirty="0" smtClean="0"/>
              <a:t>Seconde générale et technologique ;</a:t>
            </a:r>
          </a:p>
          <a:p>
            <a:pPr lvl="1" algn="just"/>
            <a:r>
              <a:rPr lang="fr-FR" altLang="fr-FR" sz="2000" dirty="0" smtClean="0"/>
              <a:t>Seconde professionnelle (sous statut scolaire ou en apprentissage) </a:t>
            </a:r>
          </a:p>
          <a:p>
            <a:pPr lvl="1" algn="just"/>
            <a:r>
              <a:rPr lang="fr-FR" altLang="fr-FR" sz="2000" dirty="0" smtClean="0"/>
              <a:t>1</a:t>
            </a:r>
            <a:r>
              <a:rPr lang="fr-FR" altLang="fr-FR" sz="2000" baseline="30000" dirty="0" smtClean="0"/>
              <a:t>ère</a:t>
            </a:r>
            <a:r>
              <a:rPr lang="fr-FR" altLang="fr-FR" sz="2000" dirty="0" smtClean="0"/>
              <a:t> année de CAP (sous statut scolaire ou en apprentissage).</a:t>
            </a:r>
          </a:p>
          <a:p>
            <a:pPr marL="457200" lvl="1" indent="0" algn="just">
              <a:buFont typeface="Arial" charset="0"/>
              <a:buNone/>
            </a:pPr>
            <a:endParaRPr lang="fr-FR" altLang="fr-FR" sz="1000" dirty="0" smtClean="0"/>
          </a:p>
          <a:p>
            <a:pPr algn="just">
              <a:buFont typeface="Wingdings" pitchFamily="2" charset="2"/>
              <a:buChar char="§"/>
            </a:pPr>
            <a:r>
              <a:rPr lang="fr-FR" altLang="fr-FR" sz="2400" b="1" dirty="0" smtClean="0"/>
              <a:t>Le conseil de classe du 2</a:t>
            </a:r>
            <a:r>
              <a:rPr lang="fr-FR" altLang="fr-FR" sz="2400" b="1" baseline="30000" dirty="0" smtClean="0"/>
              <a:t>e</a:t>
            </a:r>
            <a:r>
              <a:rPr lang="fr-FR" altLang="fr-FR" sz="2400" b="1" dirty="0" smtClean="0"/>
              <a:t> trimestre</a:t>
            </a:r>
            <a:r>
              <a:rPr lang="fr-FR" altLang="fr-FR" sz="2400" dirty="0" smtClean="0"/>
              <a:t> émet un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avis provisoire d’orientation</a:t>
            </a:r>
            <a:r>
              <a:rPr lang="fr-FR" altLang="fr-FR" sz="2400" dirty="0" smtClean="0"/>
              <a:t> sur une ou plusieurs voies d’orientation.</a:t>
            </a:r>
          </a:p>
          <a:p>
            <a:pPr marL="0" indent="0" algn="just">
              <a:buNone/>
            </a:pPr>
            <a:endParaRPr lang="fr-FR" altLang="fr-FR" sz="2400" b="1" dirty="0" smtClean="0"/>
          </a:p>
          <a:p>
            <a:pPr marL="0" indent="0" algn="just">
              <a:buFont typeface="Arial" charset="0"/>
              <a:buNone/>
            </a:pPr>
            <a:endParaRPr lang="fr-FR" altLang="fr-FR" sz="1000" b="1" dirty="0" smtClean="0"/>
          </a:p>
          <a:p>
            <a:pPr>
              <a:buFont typeface="Arial" panose="020B0604020202020204" pitchFamily="34" charset="0"/>
              <a:buChar char="■"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241659"/>
            <a:ext cx="8229600" cy="1143000"/>
          </a:xfrm>
        </p:spPr>
        <p:txBody>
          <a:bodyPr/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Les étapes d’orientation en 3</a:t>
            </a:r>
            <a:r>
              <a:rPr lang="fr-FR" sz="2800" b="1" baseline="30000" dirty="0">
                <a:solidFill>
                  <a:schemeClr val="accent3">
                    <a:lumMod val="75000"/>
                  </a:schemeClr>
                </a:solidFill>
              </a:rPr>
              <a:t>ème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7636" y="1384659"/>
            <a:ext cx="7966364" cy="47199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fr-FR" altLang="fr-FR" sz="2400" b="1" dirty="0" smtClean="0"/>
              <a:t>Avant le conseil de classe du 3</a:t>
            </a:r>
            <a:r>
              <a:rPr lang="fr-FR" altLang="fr-FR" sz="2400" b="1" baseline="30000" dirty="0" smtClean="0"/>
              <a:t>ème</a:t>
            </a:r>
            <a:r>
              <a:rPr lang="fr-FR" altLang="fr-FR" sz="2400" b="1" dirty="0" smtClean="0"/>
              <a:t> trimestre (mai)</a:t>
            </a:r>
            <a:r>
              <a:rPr lang="fr-FR" altLang="fr-FR" sz="2400" dirty="0" smtClean="0"/>
              <a:t>, </a:t>
            </a:r>
            <a:r>
              <a:rPr lang="fr-FR" altLang="fr-FR" sz="2400" dirty="0"/>
              <a:t>les élèves et leur famille </a:t>
            </a:r>
            <a:r>
              <a:rPr lang="fr-FR" altLang="fr-FR" sz="2400" dirty="0" smtClean="0"/>
              <a:t>enregistrent </a:t>
            </a:r>
            <a:r>
              <a:rPr lang="fr-FR" altLang="fr-FR" sz="2400" dirty="0"/>
              <a:t>leurs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</a:rPr>
              <a:t>vœux définitifs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d’orientation</a:t>
            </a:r>
            <a:r>
              <a:rPr lang="fr-FR" altLang="fr-FR" sz="2400" dirty="0" smtClean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altLang="fr-FR" sz="1000" dirty="0"/>
          </a:p>
          <a:p>
            <a:pPr algn="just">
              <a:buFont typeface="Wingdings" pitchFamily="2" charset="2"/>
              <a:buChar char="§"/>
            </a:pPr>
            <a:r>
              <a:rPr lang="fr-FR" altLang="fr-FR" sz="2400" b="1" dirty="0"/>
              <a:t>Au conseil de classe du 3</a:t>
            </a:r>
            <a:r>
              <a:rPr lang="fr-FR" altLang="fr-FR" sz="2400" b="1" baseline="30000" dirty="0"/>
              <a:t>e</a:t>
            </a:r>
            <a:r>
              <a:rPr lang="fr-FR" altLang="fr-FR" sz="2400" b="1" dirty="0"/>
              <a:t> trimestre</a:t>
            </a:r>
            <a:r>
              <a:rPr lang="fr-FR" altLang="fr-FR" sz="2400" dirty="0"/>
              <a:t>, une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</a:rPr>
              <a:t>proposition d’orientation </a:t>
            </a:r>
            <a:r>
              <a:rPr lang="fr-FR" altLang="fr-FR" sz="2400" dirty="0"/>
              <a:t>est faite par </a:t>
            </a:r>
            <a:r>
              <a:rPr lang="fr-FR" altLang="fr-FR" sz="2400" dirty="0" smtClean="0"/>
              <a:t>le conseil de classe </a:t>
            </a:r>
            <a:r>
              <a:rPr lang="fr-FR" altLang="fr-FR" sz="2400" dirty="0"/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Si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accord</a:t>
            </a:r>
            <a:r>
              <a:rPr lang="fr-FR" altLang="fr-FR" sz="2400" dirty="0" smtClean="0"/>
              <a:t> entre le vœu d’orientation de la famille et la proposition du conseil de classe =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décision d’orientation</a:t>
            </a:r>
          </a:p>
          <a:p>
            <a:pPr marL="457200" lvl="1" indent="0" algn="just">
              <a:buNone/>
            </a:pPr>
            <a:endParaRPr lang="fr-FR" altLang="fr-FR" sz="1000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altLang="fr-FR" sz="2400" dirty="0" smtClean="0"/>
              <a:t>Si </a:t>
            </a:r>
            <a:r>
              <a:rPr lang="fr-FR" altLang="fr-FR" sz="2400" dirty="0">
                <a:solidFill>
                  <a:schemeClr val="accent5">
                    <a:lumMod val="75000"/>
                  </a:schemeClr>
                </a:solidFill>
              </a:rPr>
              <a:t>désaccord</a:t>
            </a:r>
            <a:r>
              <a:rPr lang="fr-FR" altLang="fr-FR" sz="2400" dirty="0"/>
              <a:t> entre le vœu d’orientation de la famille et la proposition du conseil de classe </a:t>
            </a:r>
            <a:r>
              <a:rPr lang="fr-FR" altLang="fr-FR" sz="2400" dirty="0" smtClean="0"/>
              <a:t>= </a:t>
            </a:r>
            <a:r>
              <a:rPr lang="fr-FR" altLang="fr-FR" sz="2400" dirty="0" smtClean="0">
                <a:solidFill>
                  <a:schemeClr val="accent5">
                    <a:lumMod val="75000"/>
                  </a:schemeClr>
                </a:solidFill>
              </a:rPr>
              <a:t>entretien</a:t>
            </a:r>
            <a:r>
              <a:rPr lang="fr-FR" altLang="fr-FR" sz="2400" dirty="0" smtClean="0"/>
              <a:t> entre </a:t>
            </a:r>
            <a:r>
              <a:rPr lang="fr-FR" altLang="fr-FR" sz="2400" dirty="0"/>
              <a:t>la famille et le chef </a:t>
            </a:r>
            <a:r>
              <a:rPr lang="fr-FR" altLang="fr-FR" sz="2400" dirty="0" smtClean="0"/>
              <a:t>d’établissement.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altLang="fr-FR" sz="1000" dirty="0"/>
          </a:p>
        </p:txBody>
      </p:sp>
      <p:sp>
        <p:nvSpPr>
          <p:cNvPr id="4" name="Flèche vers le bas 3"/>
          <p:cNvSpPr/>
          <p:nvPr/>
        </p:nvSpPr>
        <p:spPr>
          <a:xfrm>
            <a:off x="742950" y="1491960"/>
            <a:ext cx="342900" cy="42481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28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2271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En cas de désaccord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5019" y="1246909"/>
            <a:ext cx="8229600" cy="5327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b="1" dirty="0"/>
              <a:t>Entretien entre la famille et chef </a:t>
            </a:r>
            <a:r>
              <a:rPr lang="fr-FR" sz="2400" b="1" dirty="0" smtClean="0"/>
              <a:t>d’établissement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smtClean="0"/>
              <a:t>A l’issue de l’entretien, le chef d’établissement communique la décision d’orientation</a:t>
            </a:r>
            <a:endParaRPr lang="fr-FR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Le </a:t>
            </a:r>
            <a:r>
              <a:rPr lang="fr-FR" sz="2000" dirty="0"/>
              <a:t>chef d’établissement et la famille trouve un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accord = décision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d’orientation.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Le </a:t>
            </a:r>
            <a:r>
              <a:rPr lang="fr-FR" sz="2000" dirty="0"/>
              <a:t>chef d’établissement et la famille sont toujours en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désaccord</a:t>
            </a:r>
            <a:r>
              <a:rPr lang="fr-FR" sz="2000" dirty="0"/>
              <a:t> = </a:t>
            </a:r>
            <a:r>
              <a:rPr lang="fr-FR" sz="2000" dirty="0" smtClean="0"/>
              <a:t>la famille peut demander </a:t>
            </a:r>
            <a:r>
              <a:rPr lang="fr-FR" sz="2000" dirty="0"/>
              <a:t>l</a:t>
            </a:r>
            <a:r>
              <a:rPr lang="fr-FR" sz="2000" dirty="0" smtClean="0"/>
              <a:t>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maintien</a:t>
            </a:r>
            <a:r>
              <a:rPr lang="fr-FR" sz="2000" dirty="0" smtClean="0"/>
              <a:t> dans la classe d’origine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ou</a:t>
            </a:r>
            <a:r>
              <a:rPr lang="fr-FR" sz="2000" dirty="0" smtClean="0">
                <a:solidFill>
                  <a:srgbClr val="1F15FF"/>
                </a:solidFill>
              </a:rPr>
              <a:t> </a:t>
            </a:r>
            <a:r>
              <a:rPr lang="fr-FR" sz="2000" dirty="0" smtClean="0"/>
              <a:t>peut faire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appel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457200" lvl="1" indent="0">
              <a:buNone/>
            </a:pPr>
            <a:endParaRPr lang="fr-FR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smtClean="0"/>
              <a:t>Procédure d’appel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Chef d’établissement transmet à la </a:t>
            </a:r>
            <a:r>
              <a:rPr lang="fr-FR" sz="2000" dirty="0" smtClean="0"/>
              <a:t>commission ses </a:t>
            </a:r>
            <a:r>
              <a:rPr lang="fr-FR" sz="2000" dirty="0"/>
              <a:t>décisions motivées </a:t>
            </a:r>
            <a:r>
              <a:rPr lang="fr-FR" sz="2000" dirty="0" smtClean="0"/>
              <a:t>et les </a:t>
            </a:r>
            <a:r>
              <a:rPr lang="fr-FR" sz="2000" dirty="0"/>
              <a:t>éléments pouvant éclairer la </a:t>
            </a:r>
            <a:r>
              <a:rPr lang="fr-FR" sz="2000" dirty="0" smtClean="0"/>
              <a:t>commission d’appel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Commission </a:t>
            </a:r>
            <a:r>
              <a:rPr lang="fr-FR" sz="2000" dirty="0" smtClean="0"/>
              <a:t>d’appel est présidée </a:t>
            </a:r>
            <a:r>
              <a:rPr lang="fr-FR" sz="2000" dirty="0"/>
              <a:t>par IA – DASEN (ou </a:t>
            </a:r>
            <a:r>
              <a:rPr lang="fr-FR" sz="2000" dirty="0" smtClean="0"/>
              <a:t>son représentant)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La </a:t>
            </a:r>
            <a:r>
              <a:rPr lang="fr-FR" sz="2000" dirty="0"/>
              <a:t>décision prise en commission d’appel est définitive.</a:t>
            </a:r>
          </a:p>
          <a:p>
            <a:endParaRPr lang="fr-FR" sz="2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Procédure d’appel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5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500FFD-7ED3-4256-8EAB-E9BB94B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70" y="263994"/>
            <a:ext cx="7916663" cy="1095377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Les règles 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générales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de l’affectation </a:t>
            </a:r>
            <a:b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dans les établissements publics</a:t>
            </a:r>
            <a:b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(sous réserve de confirmation par les circulaires 2021)</a:t>
            </a:r>
            <a:endParaRPr lang="fr-FR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AB6F0BA0-4F80-493C-AA3C-CC8063244199}"/>
              </a:ext>
            </a:extLst>
          </p:cNvPr>
          <p:cNvGrpSpPr/>
          <p:nvPr/>
        </p:nvGrpSpPr>
        <p:grpSpPr>
          <a:xfrm>
            <a:off x="374659" y="1665027"/>
            <a:ext cx="8353704" cy="5008729"/>
            <a:chOff x="466510" y="621562"/>
            <a:chExt cx="8609568" cy="5747024"/>
          </a:xfrm>
        </p:grpSpPr>
        <p:sp>
          <p:nvSpPr>
            <p:cNvPr id="5" name="AutoShape 1">
              <a:extLst>
                <a:ext uri="{FF2B5EF4-FFF2-40B4-BE49-F238E27FC236}">
                  <a16:creationId xmlns="" xmlns:a16="http://schemas.microsoft.com/office/drawing/2014/main" id="{62C68D84-315A-48FF-B6B6-4FDC81F80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03" y="2770821"/>
              <a:ext cx="4408975" cy="359776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6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Affectation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- sur </a:t>
              </a:r>
              <a:r>
                <a:rPr lang="fr-FR" altLang="fr-FR" sz="1600" b="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décision d’orientation, </a:t>
              </a:r>
              <a:endParaRPr lang="fr-FR" altLang="fr-FR" sz="16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- dans </a:t>
              </a:r>
              <a:r>
                <a:rPr lang="fr-FR" altLang="fr-FR" sz="1600" b="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un </a:t>
              </a: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établissement :</a:t>
              </a:r>
            </a:p>
            <a:p>
              <a:pPr lvl="1">
                <a:spcBef>
                  <a:spcPct val="0"/>
                </a:spcBef>
                <a:buClrTx/>
              </a:pPr>
              <a:r>
                <a:rPr lang="fr-FR" altLang="fr-FR" b="0" u="sng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Secteur </a:t>
              </a:r>
              <a:r>
                <a:rPr lang="fr-FR" altLang="fr-FR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: ….</a:t>
              </a:r>
              <a:endParaRPr lang="fr-FR" altLang="fr-FR" b="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  <a:p>
              <a:pPr lvl="1">
                <a:spcBef>
                  <a:spcPct val="0"/>
                </a:spcBef>
                <a:buClrTx/>
              </a:pPr>
              <a:r>
                <a:rPr lang="fr-FR" altLang="fr-FR" b="0" u="sng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Hors secteur : </a:t>
              </a:r>
              <a:r>
                <a:rPr lang="fr-FR" altLang="fr-FR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tous les lycées sauf </a:t>
              </a:r>
              <a:r>
                <a:rPr lang="fr-FR" altLang="fr-FR" b="0" dirty="0" err="1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Rieffel</a:t>
              </a:r>
              <a:endParaRPr lang="fr-FR" altLang="fr-FR" b="0" dirty="0" smtClean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  <a:p>
              <a:pPr lvl="1">
                <a:spcBef>
                  <a:spcPct val="0"/>
                </a:spcBef>
                <a:buClrTx/>
              </a:pPr>
              <a:r>
                <a:rPr lang="fr-FR" altLang="fr-FR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endParaRPr lang="fr-FR" altLang="fr-FR" b="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  <a:p>
              <a:pPr lvl="1">
                <a:spcBef>
                  <a:spcPct val="0"/>
                </a:spcBef>
                <a:buClrTx/>
              </a:pPr>
              <a:endParaRPr lang="fr-FR" altLang="fr-FR" sz="1350" b="0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350" b="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- </a:t>
              </a:r>
              <a:r>
                <a:rPr lang="fr-FR" altLang="fr-FR" sz="1600" b="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Affectation </a:t>
              </a:r>
              <a:r>
                <a:rPr lang="fr-FR" altLang="fr-FR" sz="1600" b="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dans </a:t>
              </a:r>
              <a:r>
                <a:rPr lang="fr-FR" altLang="fr-FR" sz="1600" b="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un </a:t>
              </a:r>
              <a:r>
                <a:rPr lang="fr-FR" altLang="fr-FR" sz="1600" b="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lycée </a:t>
              </a:r>
              <a:r>
                <a:rPr lang="fr-FR" altLang="fr-FR" sz="1600" b="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hors secteur</a:t>
              </a:r>
              <a:endParaRPr lang="fr-FR" altLang="fr-FR" sz="1600" b="0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600" u="sng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sur dérogation</a:t>
              </a:r>
              <a:r>
                <a:rPr lang="fr-FR" altLang="fr-FR" sz="160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350" b="0" dirty="0">
                <a:solidFill>
                  <a:srgbClr val="0000CC"/>
                </a:solidFill>
                <a:latin typeface="+mn-lt"/>
              </a:endParaRPr>
            </a:p>
            <a:p>
              <a:pPr marL="285750" indent="-285750" eaLnBrk="1" hangingPunct="1">
                <a:spcBef>
                  <a:spcPct val="0"/>
                </a:spcBef>
                <a:buClrTx/>
                <a:buFontTx/>
                <a:buChar char="-"/>
              </a:pPr>
              <a:r>
                <a:rPr lang="fr-FR" altLang="fr-FR" sz="16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Choix des options et classe européenne</a:t>
              </a:r>
            </a:p>
            <a:p>
              <a:pPr eaLnBrk="1" hangingPunct="1">
                <a:spcBef>
                  <a:spcPct val="0"/>
                </a:spcBef>
                <a:buClrTx/>
              </a:pPr>
              <a:r>
                <a:rPr lang="fr-FR" altLang="fr-FR" sz="16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au moment de l’inscription</a:t>
              </a:r>
              <a:endParaRPr lang="fr-FR" altLang="fr-FR" sz="1600" b="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" name="AutoShape 2">
              <a:extLst>
                <a:ext uri="{FF2B5EF4-FFF2-40B4-BE49-F238E27FC236}">
                  <a16:creationId xmlns="" xmlns:a16="http://schemas.microsoft.com/office/drawing/2014/main" id="{C2FB430C-1E6C-4693-84E7-9DE116E0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10" y="2762106"/>
              <a:ext cx="4005731" cy="35977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</a:pPr>
              <a:r>
                <a:rPr lang="fr-FR" altLang="fr-FR" sz="1600" b="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Résultats scolaires et </a:t>
              </a: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compétences</a:t>
              </a:r>
              <a:b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</a:b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évaluées </a:t>
              </a:r>
              <a:r>
                <a:rPr lang="fr-FR" altLang="fr-FR" sz="1600" b="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par les professeurs</a:t>
              </a:r>
            </a:p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</a:pP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Avis </a:t>
              </a:r>
              <a:r>
                <a:rPr lang="fr-FR" altLang="fr-FR" sz="1600" b="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du chef d’établissement</a:t>
              </a:r>
            </a:p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</a:pPr>
              <a:r>
                <a:rPr lang="fr-FR" altLang="fr-FR" sz="1600" b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Eventuellement</a:t>
              </a:r>
              <a:r>
                <a:rPr lang="fr-FR" altLang="fr-FR" sz="1600" b="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, dossier spécifique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35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60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&gt;&gt; </a:t>
              </a:r>
              <a:r>
                <a:rPr lang="fr-FR" altLang="fr-FR" sz="160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Places limitées</a:t>
              </a:r>
              <a:endParaRPr lang="fr-FR" altLang="fr-FR" sz="1600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600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&gt;&gt; Formuler plusieurs vœux </a:t>
              </a:r>
            </a:p>
          </p:txBody>
        </p:sp>
        <p:sp>
          <p:nvSpPr>
            <p:cNvPr id="7" name="AutoShape 3">
              <a:extLst>
                <a:ext uri="{FF2B5EF4-FFF2-40B4-BE49-F238E27FC236}">
                  <a16:creationId xmlns="" xmlns:a16="http://schemas.microsoft.com/office/drawing/2014/main" id="{7A9D636A-4DD5-40BA-9A38-3AFAA3F3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103" y="621562"/>
              <a:ext cx="4173496" cy="1447838"/>
            </a:xfrm>
            <a:prstGeom prst="downArrowCallout">
              <a:avLst>
                <a:gd name="adj1" fmla="val 46961"/>
                <a:gd name="adj2" fmla="val 51250"/>
                <a:gd name="adj3" fmla="val 16667"/>
                <a:gd name="adj4" fmla="val 66667"/>
              </a:avLst>
            </a:prstGeom>
            <a:solidFill>
              <a:schemeClr val="accent5">
                <a:lumMod val="75000"/>
              </a:schemeClr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bg1"/>
                  </a:solidFill>
                  <a:latin typeface="+mn-lt"/>
                </a:rPr>
                <a:t>La plupart des 2</a:t>
              </a:r>
              <a:r>
                <a:rPr lang="fr-FR" altLang="fr-FR" sz="1800" b="0" baseline="30000" dirty="0">
                  <a:solidFill>
                    <a:schemeClr val="bg1"/>
                  </a:solidFill>
                  <a:latin typeface="+mn-lt"/>
                </a:rPr>
                <a:t>ndes</a:t>
              </a:r>
              <a:r>
                <a:rPr lang="fr-FR" altLang="fr-FR" sz="1800" b="0" dirty="0">
                  <a:solidFill>
                    <a:schemeClr val="bg1"/>
                  </a:solidFill>
                  <a:latin typeface="+mn-lt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bg1"/>
                  </a:solidFill>
                  <a:latin typeface="+mn-lt"/>
                </a:rPr>
                <a:t>générales et technologiques</a:t>
              </a:r>
            </a:p>
          </p:txBody>
        </p:sp>
        <p:sp>
          <p:nvSpPr>
            <p:cNvPr id="8" name="AutoShape 4">
              <a:extLst>
                <a:ext uri="{FF2B5EF4-FFF2-40B4-BE49-F238E27FC236}">
                  <a16:creationId xmlns="" xmlns:a16="http://schemas.microsoft.com/office/drawing/2014/main" id="{A6392068-777E-4A2B-A1FC-15282DE1C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08" y="621562"/>
              <a:ext cx="3595104" cy="1447838"/>
            </a:xfrm>
            <a:prstGeom prst="downArrowCallout">
              <a:avLst>
                <a:gd name="adj1" fmla="val 43039"/>
                <a:gd name="adj2" fmla="val 38750"/>
                <a:gd name="adj3" fmla="val 16667"/>
                <a:gd name="adj4" fmla="val 66667"/>
              </a:avLst>
            </a:prstGeom>
            <a:solidFill>
              <a:schemeClr val="accent5">
                <a:lumMod val="75000"/>
              </a:schemeClr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>
                  <a:solidFill>
                    <a:schemeClr val="bg1"/>
                  </a:solidFill>
                  <a:latin typeface="+mn-lt"/>
                </a:rPr>
                <a:t>Voie professionnelle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0" dirty="0" smtClean="0">
                  <a:solidFill>
                    <a:schemeClr val="bg1"/>
                  </a:solidFill>
                  <a:latin typeface="+mn-lt"/>
                </a:rPr>
                <a:t>+ 2</a:t>
              </a:r>
              <a:r>
                <a:rPr lang="fr-FR" altLang="fr-FR" sz="1800" b="0" baseline="30000" dirty="0" smtClean="0">
                  <a:solidFill>
                    <a:schemeClr val="bg1"/>
                  </a:solidFill>
                  <a:latin typeface="+mn-lt"/>
                </a:rPr>
                <a:t>ndes</a:t>
              </a:r>
              <a:r>
                <a:rPr lang="fr-FR" altLang="fr-FR" sz="1800" b="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fr-FR" altLang="fr-FR" sz="1800" b="0" dirty="0">
                  <a:solidFill>
                    <a:schemeClr val="bg1"/>
                  </a:solidFill>
                  <a:latin typeface="+mn-lt"/>
                </a:rPr>
                <a:t>sélectives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="" xmlns:a16="http://schemas.microsoft.com/office/drawing/2014/main" id="{B48A51A1-00F5-4782-AF3F-5ECFF5692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59" y="2045115"/>
              <a:ext cx="3249433" cy="716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ClrTx/>
              </a:pPr>
              <a:r>
                <a:rPr lang="fr-FR" altLang="fr-FR" sz="18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Affectation selon un barème ou sur dossier (sélection)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="" xmlns:a16="http://schemas.microsoft.com/office/drawing/2014/main" id="{A0094EC8-922C-4D82-ABD7-448856AD9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038" y="2045115"/>
              <a:ext cx="3320104" cy="716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900" b="1">
                  <a:solidFill>
                    <a:srgbClr val="000099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1pPr>
              <a:lvl2pPr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 b="1">
                  <a:solidFill>
                    <a:srgbClr val="000000"/>
                  </a:solidFill>
                  <a:latin typeface="Arial Unicode MS" pitchFamily="32" charset="0"/>
                  <a:cs typeface="Lucida Sans Unicode" panose="020B0602030504020204" pitchFamily="34" charset="0"/>
                </a:defRPr>
              </a:lvl2pPr>
              <a:lvl3pPr>
                <a:spcBef>
                  <a:spcPts val="5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3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ClrTx/>
              </a:pPr>
              <a:r>
                <a:rPr lang="fr-FR" altLang="fr-FR" sz="18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Affectation selon</a:t>
              </a:r>
            </a:p>
            <a:p>
              <a:pPr algn="ctr">
                <a:spcBef>
                  <a:spcPts val="0"/>
                </a:spcBef>
                <a:buClrTx/>
              </a:pPr>
              <a:r>
                <a:rPr lang="fr-FR" altLang="fr-FR" sz="18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le secteur géographique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034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127080" y="6326280"/>
            <a:ext cx="8839080" cy="46187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08080"/>
          </a:solidFill>
          <a:ln w="57240" cap="sq">
            <a:solidFill>
              <a:srgbClr val="4D4D4D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100" b="0" i="0" u="none" strike="noStrike" baseline="0">
                <a:ln>
                  <a:noFill/>
                </a:ln>
                <a:solidFill>
                  <a:srgbClr val="FFFFE1"/>
                </a:solidFill>
                <a:latin typeface="Arial Black" pitchFamily="34"/>
                <a:ea typeface="Arial" pitchFamily="34"/>
                <a:cs typeface="Arial" pitchFamily="34"/>
              </a:rPr>
              <a:t>T R O I S I E M E</a:t>
            </a:r>
          </a:p>
        </p:txBody>
      </p:sp>
      <p:sp>
        <p:nvSpPr>
          <p:cNvPr id="3" name="AutoShape 2"/>
          <p:cNvSpPr/>
          <p:nvPr/>
        </p:nvSpPr>
        <p:spPr>
          <a:xfrm>
            <a:off x="162000" y="4829040"/>
            <a:ext cx="4000320" cy="8654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60033"/>
          </a:solidFill>
          <a:ln w="76320" cap="sq">
            <a:solidFill>
              <a:srgbClr val="CC0066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i="0" u="none" strike="noStrike" baseline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  </a:t>
            </a:r>
            <a:r>
              <a:rPr lang="fr-FR" sz="2400" b="0" i="0" u="none" strike="noStrike" baseline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SECONDE  GT  </a:t>
            </a: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FFFFE1"/>
              </a:solidFill>
              <a:latin typeface="Impact" pitchFamily="34"/>
              <a:ea typeface="Arial" pitchFamily="34"/>
              <a:cs typeface="Arial" pitchFamily="34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7467479" y="5029200"/>
            <a:ext cx="992159" cy="6699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6FF66"/>
          </a:solidFill>
          <a:ln w="76320" cap="sq">
            <a:solidFill>
              <a:srgbClr val="008000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003300"/>
                </a:solidFill>
                <a:latin typeface="Impact" pitchFamily="34"/>
                <a:ea typeface="Arial" pitchFamily="34"/>
                <a:cs typeface="Arial" pitchFamily="34"/>
              </a:rPr>
              <a:t>CAP 1</a:t>
            </a:r>
          </a:p>
        </p:txBody>
      </p:sp>
      <p:sp>
        <p:nvSpPr>
          <p:cNvPr id="5" name="AutoShape 7"/>
          <p:cNvSpPr/>
          <p:nvPr/>
        </p:nvSpPr>
        <p:spPr>
          <a:xfrm>
            <a:off x="7524719" y="3645000"/>
            <a:ext cx="992159" cy="619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6FF66"/>
          </a:solidFill>
          <a:ln w="76320" cap="sq">
            <a:solidFill>
              <a:srgbClr val="008000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003300"/>
                </a:solidFill>
                <a:latin typeface="Impact" pitchFamily="34"/>
                <a:ea typeface="Arial" pitchFamily="34"/>
                <a:cs typeface="Arial" pitchFamily="34"/>
              </a:rPr>
              <a:t>CAP 2</a:t>
            </a:r>
          </a:p>
        </p:txBody>
      </p:sp>
      <p:sp>
        <p:nvSpPr>
          <p:cNvPr id="6" name="Text Box 8"/>
          <p:cNvSpPr/>
          <p:nvPr/>
        </p:nvSpPr>
        <p:spPr>
          <a:xfrm>
            <a:off x="466560" y="1484279"/>
            <a:ext cx="1018080" cy="692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2800" tIns="41400" rIns="82800" bIns="414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Impact" pitchFamily="34"/>
                <a:ea typeface="Arial" pitchFamily="34"/>
                <a:cs typeface="Arial" pitchFamily="34"/>
              </a:rPr>
              <a:t>BAC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66"/>
                </a:solidFill>
                <a:latin typeface="Impact" pitchFamily="34"/>
                <a:ea typeface="Arial" pitchFamily="34"/>
                <a:cs typeface="Arial" pitchFamily="34"/>
              </a:rPr>
              <a:t>GENERAL</a:t>
            </a:r>
          </a:p>
        </p:txBody>
      </p:sp>
      <p:sp>
        <p:nvSpPr>
          <p:cNvPr id="7" name="Text Box 9"/>
          <p:cNvSpPr/>
          <p:nvPr/>
        </p:nvSpPr>
        <p:spPr>
          <a:xfrm>
            <a:off x="2346120" y="1484279"/>
            <a:ext cx="1778760" cy="692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2800" tIns="41400" rIns="82800" bIns="414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>
                <a:ln>
                  <a:noFill/>
                </a:ln>
                <a:solidFill>
                  <a:srgbClr val="A600A6"/>
                </a:solidFill>
                <a:latin typeface="Impact" pitchFamily="34"/>
                <a:ea typeface="Arial" pitchFamily="34"/>
                <a:cs typeface="Arial" pitchFamily="34"/>
              </a:rPr>
              <a:t>BAC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>
                <a:ln>
                  <a:noFill/>
                </a:ln>
                <a:solidFill>
                  <a:srgbClr val="A600A6"/>
                </a:solidFill>
                <a:latin typeface="Impact" pitchFamily="34"/>
                <a:ea typeface="Arial" pitchFamily="34"/>
                <a:cs typeface="Arial" pitchFamily="34"/>
              </a:rPr>
              <a:t>TECHNOLOGIQUE</a:t>
            </a:r>
          </a:p>
        </p:txBody>
      </p:sp>
      <p:grpSp>
        <p:nvGrpSpPr>
          <p:cNvPr id="8" name="Group 10"/>
          <p:cNvGrpSpPr/>
          <p:nvPr/>
        </p:nvGrpSpPr>
        <p:grpSpPr>
          <a:xfrm>
            <a:off x="4876920" y="1523880"/>
            <a:ext cx="2209680" cy="4190760"/>
            <a:chOff x="4876920" y="1523880"/>
            <a:chExt cx="2209680" cy="4190760"/>
          </a:xfrm>
        </p:grpSpPr>
        <p:sp>
          <p:nvSpPr>
            <p:cNvPr id="9" name="AutoShape 11"/>
            <p:cNvSpPr/>
            <p:nvPr/>
          </p:nvSpPr>
          <p:spPr>
            <a:xfrm>
              <a:off x="4876920" y="4854960"/>
              <a:ext cx="2209680" cy="859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8000"/>
            </a:solidFill>
            <a:ln w="76320" cap="sq">
              <a:solidFill>
                <a:srgbClr val="33CC33"/>
              </a:solidFill>
              <a:prstDash val="solid"/>
              <a:miter/>
            </a:ln>
          </p:spPr>
          <p:txBody>
            <a:bodyPr vert="horz" wrap="none" lIns="105840" tIns="52920" rIns="105840" bIns="5292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400" b="0" i="0" u="none" strike="noStrike" baseline="0" dirty="0">
                  <a:ln>
                    <a:noFill/>
                  </a:ln>
                  <a:solidFill>
                    <a:srgbClr val="FFFFE1"/>
                  </a:solidFill>
                  <a:latin typeface="Impact" pitchFamily="34"/>
                  <a:ea typeface="Arial" pitchFamily="34"/>
                  <a:cs typeface="Arial" pitchFamily="34"/>
                </a:rPr>
                <a:t>SECONDE PRO</a:t>
              </a:r>
            </a:p>
            <a:p>
              <a:pPr marL="0" marR="0" lvl="0" indent="0" algn="ctr" rtl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 i="0" u="none" strike="noStrike" baseline="0" dirty="0">
                  <a:ln>
                    <a:noFill/>
                  </a:ln>
                  <a:solidFill>
                    <a:srgbClr val="FFFFE1"/>
                  </a:solidFill>
                  <a:latin typeface="Arial Narrow" pitchFamily="34"/>
                  <a:ea typeface="Arial" pitchFamily="34"/>
                  <a:cs typeface="Arial" pitchFamily="34"/>
                </a:rPr>
                <a:t>Seconde professionnelle</a:t>
              </a:r>
            </a:p>
          </p:txBody>
        </p:sp>
        <p:sp>
          <p:nvSpPr>
            <p:cNvPr id="10" name="AutoShape 13"/>
            <p:cNvSpPr/>
            <p:nvPr/>
          </p:nvSpPr>
          <p:spPr>
            <a:xfrm>
              <a:off x="5289840" y="3431159"/>
              <a:ext cx="1375560" cy="7869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8000"/>
            </a:solidFill>
            <a:ln w="76320" cap="sq">
              <a:solidFill>
                <a:srgbClr val="33CC33"/>
              </a:solidFill>
              <a:prstDash val="solid"/>
              <a:miter/>
            </a:ln>
          </p:spPr>
          <p:txBody>
            <a:bodyPr vert="horz" wrap="none" lIns="105840" tIns="52920" rIns="105840" bIns="5292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0" u="none" strike="noStrike" baseline="0">
                  <a:ln>
                    <a:noFill/>
                  </a:ln>
                  <a:solidFill>
                    <a:srgbClr val="FFFFE1"/>
                  </a:solidFill>
                  <a:latin typeface="Impact" pitchFamily="34"/>
                  <a:ea typeface="Arial" pitchFamily="34"/>
                  <a:cs typeface="Arial" pitchFamily="34"/>
                </a:rPr>
                <a:t>1</a:t>
              </a:r>
              <a:r>
                <a:rPr lang="fr-FR" sz="1800" b="0" i="0" u="none" strike="noStrike" baseline="30000">
                  <a:ln>
                    <a:noFill/>
                  </a:ln>
                  <a:solidFill>
                    <a:srgbClr val="FFFFE1"/>
                  </a:solidFill>
                  <a:latin typeface="Impact" pitchFamily="34"/>
                  <a:ea typeface="Arial" pitchFamily="34"/>
                  <a:cs typeface="Arial" pitchFamily="34"/>
                </a:rPr>
                <a:t>e</a:t>
              </a:r>
              <a:r>
                <a:rPr lang="fr-FR" sz="1800" b="0" i="0" u="none" strike="noStrike" baseline="0">
                  <a:ln>
                    <a:noFill/>
                  </a:ln>
                  <a:solidFill>
                    <a:srgbClr val="FFFFE1"/>
                  </a:solidFill>
                  <a:latin typeface="Impact" pitchFamily="34"/>
                  <a:ea typeface="Arial" pitchFamily="34"/>
                  <a:cs typeface="Arial" pitchFamily="34"/>
                </a:rPr>
                <a:t> PRO</a:t>
              </a:r>
            </a:p>
          </p:txBody>
        </p:sp>
        <p:sp>
          <p:nvSpPr>
            <p:cNvPr id="11" name="AutoShape 14"/>
            <p:cNvSpPr/>
            <p:nvPr/>
          </p:nvSpPr>
          <p:spPr>
            <a:xfrm>
              <a:off x="5289840" y="2498760"/>
              <a:ext cx="1375560" cy="7869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8000"/>
            </a:solidFill>
            <a:ln w="76320" cap="sq">
              <a:solidFill>
                <a:srgbClr val="33CC33"/>
              </a:solidFill>
              <a:prstDash val="solid"/>
              <a:miter/>
            </a:ln>
          </p:spPr>
          <p:txBody>
            <a:bodyPr vert="horz" wrap="none" lIns="105840" tIns="52920" rIns="105840" bIns="5292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0" u="none" strike="noStrike" baseline="0">
                  <a:ln>
                    <a:noFill/>
                  </a:ln>
                  <a:solidFill>
                    <a:srgbClr val="FFFFE1"/>
                  </a:solidFill>
                  <a:latin typeface="Impact" pitchFamily="34"/>
                  <a:ea typeface="Arial" pitchFamily="34"/>
                  <a:cs typeface="Arial" pitchFamily="34"/>
                </a:rPr>
                <a:t>TERMINALE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800" b="0" i="0" u="none" strike="noStrike" baseline="0">
                  <a:ln>
                    <a:noFill/>
                  </a:ln>
                  <a:solidFill>
                    <a:srgbClr val="FFFFE1"/>
                  </a:solidFill>
                  <a:latin typeface="Impact" pitchFamily="34"/>
                  <a:ea typeface="Arial" pitchFamily="34"/>
                  <a:cs typeface="Arial" pitchFamily="34"/>
                </a:rPr>
                <a:t>PRO</a:t>
              </a:r>
            </a:p>
          </p:txBody>
        </p:sp>
        <p:sp>
          <p:nvSpPr>
            <p:cNvPr id="12" name="Text Box 15"/>
            <p:cNvSpPr/>
            <p:nvPr/>
          </p:nvSpPr>
          <p:spPr>
            <a:xfrm>
              <a:off x="5096520" y="1523880"/>
              <a:ext cx="1726920" cy="6929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2800" tIns="41400" rIns="82800" bIns="41400" anchor="t" anchorCtr="0" compatLnSpc="1">
              <a:sp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Impact" pitchFamily="34"/>
                  <a:ea typeface="Arial" pitchFamily="34"/>
                  <a:cs typeface="Arial" pitchFamily="34"/>
                </a:rPr>
                <a:t>BAC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Impact" pitchFamily="34"/>
                  <a:ea typeface="Arial" pitchFamily="34"/>
                  <a:cs typeface="Arial" pitchFamily="34"/>
                </a:rPr>
                <a:t>PROFESSIONNEL</a:t>
              </a:r>
            </a:p>
          </p:txBody>
        </p:sp>
      </p:grpSp>
      <p:sp>
        <p:nvSpPr>
          <p:cNvPr id="13" name="Text Box 16"/>
          <p:cNvSpPr/>
          <p:nvPr/>
        </p:nvSpPr>
        <p:spPr>
          <a:xfrm>
            <a:off x="7235640" y="2708280"/>
            <a:ext cx="1560960" cy="64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2800" tIns="41400" rIns="82800" bIns="414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>
                <a:ln>
                  <a:noFill/>
                </a:ln>
                <a:solidFill>
                  <a:srgbClr val="008000"/>
                </a:solidFill>
                <a:latin typeface="Impact" pitchFamily="34"/>
                <a:ea typeface="Arial" pitchFamily="34"/>
                <a:cs typeface="Arial" pitchFamily="34"/>
              </a:rPr>
              <a:t>C.A.P.</a:t>
            </a:r>
          </a:p>
          <a:p>
            <a:pPr marL="0" marR="0" lvl="0" indent="0" algn="ctr" rtl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9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Arial" pitchFamily="34"/>
                <a:cs typeface="Arial" pitchFamily="34"/>
              </a:rPr>
              <a:t>CERTIFICAT D’APTITUDE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900" b="1" i="0" u="none" strike="noStrik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Arial" pitchFamily="34"/>
                <a:cs typeface="Arial" pitchFamily="34"/>
              </a:rPr>
              <a:t>PROFESSIONNELLE</a:t>
            </a:r>
          </a:p>
        </p:txBody>
      </p:sp>
      <p:sp>
        <p:nvSpPr>
          <p:cNvPr id="14" name="AutoShape 18"/>
          <p:cNvSpPr/>
          <p:nvPr/>
        </p:nvSpPr>
        <p:spPr>
          <a:xfrm>
            <a:off x="219240" y="3413160"/>
            <a:ext cx="1627199" cy="79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w="76320" cap="sq">
            <a:solidFill>
              <a:srgbClr val="FF0000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1</a:t>
            </a:r>
            <a:r>
              <a:rPr lang="fr-FR" sz="1800" b="0" i="0" u="none" strike="noStrike" baseline="30000" dirty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e</a:t>
            </a:r>
            <a:r>
              <a:rPr lang="fr-FR" sz="1800" b="0" i="0" u="none" strike="noStrike" baseline="0" dirty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  GENERALE</a:t>
            </a:r>
          </a:p>
        </p:txBody>
      </p:sp>
      <p:sp>
        <p:nvSpPr>
          <p:cNvPr id="15" name="AutoShape 19"/>
          <p:cNvSpPr/>
          <p:nvPr/>
        </p:nvSpPr>
        <p:spPr>
          <a:xfrm>
            <a:off x="2244600" y="3413160"/>
            <a:ext cx="1917719" cy="79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600A6"/>
          </a:solidFill>
          <a:ln w="76320" cap="sq">
            <a:solidFill>
              <a:srgbClr val="CC0000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1</a:t>
            </a:r>
            <a:r>
              <a:rPr lang="fr-FR" sz="1600" b="0" i="0" u="none" strike="noStrike" baseline="3000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e</a:t>
            </a:r>
            <a:r>
              <a:rPr lang="fr-FR" sz="1600" b="0" i="0" u="none" strike="noStrike" baseline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  TECHNOLOGIQUE</a:t>
            </a:r>
          </a:p>
        </p:txBody>
      </p:sp>
      <p:sp>
        <p:nvSpPr>
          <p:cNvPr id="16" name="AutoShape 20"/>
          <p:cNvSpPr/>
          <p:nvPr/>
        </p:nvSpPr>
        <p:spPr>
          <a:xfrm>
            <a:off x="219240" y="2476440"/>
            <a:ext cx="1627199" cy="7923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w="76320" cap="sq">
            <a:solidFill>
              <a:srgbClr val="FF0000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TERMINALE</a:t>
            </a:r>
          </a:p>
          <a:p>
            <a:pPr marL="0" marR="0" lvl="0" indent="0" algn="ctr" rtl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GENERALE</a:t>
            </a:r>
          </a:p>
        </p:txBody>
      </p:sp>
      <p:sp>
        <p:nvSpPr>
          <p:cNvPr id="17" name="AutoShape 21"/>
          <p:cNvSpPr/>
          <p:nvPr/>
        </p:nvSpPr>
        <p:spPr>
          <a:xfrm>
            <a:off x="2244600" y="2476440"/>
            <a:ext cx="1917719" cy="7923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600A6"/>
          </a:solidFill>
          <a:ln w="76320" cap="sq">
            <a:solidFill>
              <a:srgbClr val="CC0000"/>
            </a:solidFill>
            <a:prstDash val="solid"/>
            <a:miter/>
          </a:ln>
        </p:spPr>
        <p:txBody>
          <a:bodyPr vert="horz" wrap="none" lIns="105840" tIns="52920" rIns="105840" bIns="529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TERMINALE</a:t>
            </a:r>
          </a:p>
          <a:p>
            <a:pPr marL="0" marR="0" lvl="0" indent="0" algn="ctr" rtl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FFFFE1"/>
                </a:solidFill>
                <a:latin typeface="Impact" pitchFamily="34"/>
                <a:ea typeface="Arial" pitchFamily="34"/>
                <a:cs typeface="Arial" pitchFamily="34"/>
              </a:rPr>
              <a:t>TECHNOLOGIQUE</a:t>
            </a:r>
          </a:p>
        </p:txBody>
      </p:sp>
      <p:sp>
        <p:nvSpPr>
          <p:cNvPr id="18" name="WordArt 23"/>
          <p:cNvSpPr/>
          <p:nvPr/>
        </p:nvSpPr>
        <p:spPr>
          <a:xfrm>
            <a:off x="3092400" y="173160"/>
            <a:ext cx="5051520" cy="360359"/>
          </a:xfrm>
          <a:prstGeom prst="rect">
            <a:avLst/>
          </a:prstGeom>
        </p:spPr>
        <p:txBody>
          <a:bodyPr vert="horz" wrap="none" lIns="90000" tIns="46800" rIns="90000" bIns="46800" fromWordArt="1" anchor="t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800" b="1" i="0" spc="3">
                <a:latin typeface="Century Gothic" pitchFamily="16"/>
                <a:ea typeface="Century Gothic" pitchFamily="16"/>
                <a:cs typeface="Century Gothic" pitchFamily="16"/>
              </a:defRPr>
            </a:pPr>
            <a:r>
              <a:rPr lang="fr-FR" sz="1800" b="1" i="0" u="none" strike="noStrike" spc="3" baseline="0">
                <a:ln>
                  <a:noFill/>
                  <a:prstDash val="solid"/>
                </a:ln>
                <a:solidFill>
                  <a:srgbClr val="FFFFE1"/>
                </a:solidFill>
                <a:latin typeface="Century Gothic" pitchFamily="18"/>
                <a:ea typeface="Century Gothic" pitchFamily="18"/>
                <a:cs typeface="Century Gothic" pitchFamily="18"/>
              </a:rPr>
              <a:t> </a:t>
            </a:r>
          </a:p>
        </p:txBody>
      </p:sp>
      <p:sp>
        <p:nvSpPr>
          <p:cNvPr id="19" name="AutoShape 27"/>
          <p:cNvSpPr/>
          <p:nvPr/>
        </p:nvSpPr>
        <p:spPr>
          <a:xfrm>
            <a:off x="685799" y="4267080"/>
            <a:ext cx="533520" cy="53352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eaVert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0" name="AutoShape 28"/>
          <p:cNvSpPr/>
          <p:nvPr/>
        </p:nvSpPr>
        <p:spPr>
          <a:xfrm>
            <a:off x="2895479" y="4267080"/>
            <a:ext cx="533520" cy="53352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eaVert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1" name="AutoShape 30"/>
          <p:cNvSpPr/>
          <p:nvPr/>
        </p:nvSpPr>
        <p:spPr>
          <a:xfrm>
            <a:off x="7740720" y="4365720"/>
            <a:ext cx="533160" cy="53316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eaVert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2" name="AutoShape 30"/>
          <p:cNvSpPr/>
          <p:nvPr/>
        </p:nvSpPr>
        <p:spPr>
          <a:xfrm>
            <a:off x="5724360" y="4292640"/>
            <a:ext cx="533520" cy="53352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21600 f8 1"/>
              <a:gd name="f17" fmla="*/ f12 f11 1"/>
              <a:gd name="f18" fmla="*/ f11 f7 1"/>
              <a:gd name="f19" fmla="*/ f13 f7 1"/>
              <a:gd name="f20" fmla="*/ f17 1 10800"/>
              <a:gd name="f21" fmla="+- f12 0 f20"/>
              <a:gd name="f22" fmla="*/ f21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2" r="f19" b="f16"/>
            <a:pathLst>
              <a:path w="21600" h="21600">
                <a:moveTo>
                  <a:pt x="f11" y="f5"/>
                </a:moveTo>
                <a:lnTo>
                  <a:pt x="f11" y="f12"/>
                </a:lnTo>
                <a:lnTo>
                  <a:pt x="f4" y="f12"/>
                </a:ln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5"/>
                </a:lnTo>
                <a:close/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eaVert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150125" y="522579"/>
            <a:ext cx="89938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spc="-1" smtClean="0">
                <a:solidFill>
                  <a:schemeClr val="accent3">
                    <a:lumMod val="75000"/>
                  </a:schemeClr>
                </a:solidFill>
                <a:ea typeface="Microsoft YaHei"/>
              </a:rPr>
              <a:t>1 - APRES LA TROISIEME</a:t>
            </a:r>
            <a:r>
              <a:rPr lang="fr-FR" sz="3200" spc="-1" smtClean="0">
                <a:solidFill>
                  <a:schemeClr val="accent3">
                    <a:lumMod val="75000"/>
                  </a:schemeClr>
                </a:solidFill>
              </a:rPr>
              <a:t> : </a:t>
            </a:r>
            <a:r>
              <a:rPr lang="fr-FR" sz="3200" b="1" spc="-1" smtClean="0">
                <a:solidFill>
                  <a:schemeClr val="accent3">
                    <a:lumMod val="75000"/>
                  </a:schemeClr>
                </a:solidFill>
                <a:ea typeface="Microsoft YaHei"/>
              </a:rPr>
              <a:t>3 voies d’orientation</a:t>
            </a:r>
            <a:r>
              <a:rPr lang="fr-FR" sz="3200" spc="-1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3200" spc="-1" smtClean="0">
                <a:solidFill>
                  <a:schemeClr val="accent3">
                    <a:lumMod val="75000"/>
                  </a:schemeClr>
                </a:solidFill>
              </a:rPr>
            </a:br>
            <a:endParaRPr lang="fr-F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41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BCEB80-E92E-4C8A-B6B7-84B32ACF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61" y="393020"/>
            <a:ext cx="7245211" cy="625166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chemeClr val="accent3">
                    <a:lumMod val="75000"/>
                  </a:schemeClr>
                </a:solidFill>
              </a:rPr>
              <a:t>Les cas particuliers </a:t>
            </a: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fr-FR" sz="31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</a:rPr>
              <a:t>Affectation </a:t>
            </a:r>
            <a:r>
              <a:rPr lang="fr-FR" sz="3100" b="1" dirty="0">
                <a:solidFill>
                  <a:schemeClr val="accent3">
                    <a:lumMod val="75000"/>
                  </a:schemeClr>
                </a:solidFill>
              </a:rPr>
              <a:t>en </a:t>
            </a: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</a:rPr>
              <a:t>2nde GT</a:t>
            </a:r>
            <a:br>
              <a:rPr lang="fr-FR" sz="31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5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fr-FR" sz="165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ECD6536-15D0-40AF-B430-DF48797030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716" y="1018186"/>
            <a:ext cx="8691239" cy="50610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Option Création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culture design 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en vue d’un bac STD2A (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sélectif : classement des dossiers sur </a:t>
            </a:r>
            <a:r>
              <a:rPr lang="fr-FR" sz="1800" dirty="0" err="1" smtClean="0">
                <a:solidFill>
                  <a:schemeClr val="accent5">
                    <a:lumMod val="75000"/>
                  </a:schemeClr>
                </a:solidFill>
              </a:rPr>
              <a:t>Affelnet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en fonction des résultats scolaires et avis du chef d’établissement)</a:t>
            </a:r>
          </a:p>
          <a:p>
            <a:r>
              <a:rPr lang="fr-FR" altLang="fr-FR" sz="1800" dirty="0">
                <a:solidFill>
                  <a:schemeClr val="accent5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Les vœux de 2GT à </a:t>
            </a:r>
            <a:r>
              <a:rPr lang="fr-FR" altLang="fr-FR" sz="1800" b="1" dirty="0">
                <a:solidFill>
                  <a:schemeClr val="accent5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recrutement spécifique sur dossier</a:t>
            </a:r>
            <a:r>
              <a:rPr lang="fr-FR" altLang="fr-FR" sz="1800" dirty="0">
                <a:solidFill>
                  <a:schemeClr val="accent5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lang="fr-FR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5807236"/>
              </p:ext>
            </p:extLst>
          </p:nvPr>
        </p:nvGraphicFramePr>
        <p:xfrm>
          <a:off x="286192" y="2014537"/>
          <a:ext cx="8775512" cy="4669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09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77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00" dirty="0" smtClean="0">
                          <a:effectLst/>
                        </a:rPr>
                        <a:t>Section</a:t>
                      </a:r>
                      <a:endParaRPr lang="fr-FR" sz="16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00" dirty="0" smtClean="0">
                          <a:effectLst/>
                        </a:rPr>
                        <a:t>Etablissement</a:t>
                      </a:r>
                      <a:endParaRPr lang="fr-FR" sz="16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00" dirty="0">
                          <a:effectLst/>
                        </a:rPr>
                        <a:t>Date limite de retour du dossier</a:t>
                      </a:r>
                      <a:endParaRPr lang="fr-FR" sz="16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00" dirty="0">
                          <a:effectLst/>
                        </a:rPr>
                        <a:t>Modalités de recrutement </a:t>
                      </a:r>
                      <a:endParaRPr lang="fr-FR" sz="16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9890"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Binationales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ABIBAC (Allemand)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 Lycée N. Mandela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BACHIBAC (Espagnol)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N. Mandela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ESABAC (Italien)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A. Camus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fr-FR" sz="1400" kern="1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 smtClean="0">
                          <a:effectLst/>
                        </a:rPr>
                        <a:t>avril</a:t>
                      </a:r>
                      <a:endParaRPr lang="fr-FR" sz="1400" kern="100" dirty="0">
                        <a:effectLst/>
                      </a:endParaRP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Examen du dossier et entretien possible</a:t>
                      </a:r>
                      <a:r>
                        <a:rPr lang="fr-FR" sz="1200" kern="100" dirty="0" smtClean="0">
                          <a:effectLst/>
                        </a:rPr>
                        <a:t>.</a:t>
                      </a:r>
                      <a:endParaRPr lang="fr-FR" sz="1200" kern="100" dirty="0">
                        <a:effectLst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9890"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Internationales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Américaine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N. Mandela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Britannique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Grand Air, La Baule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</a:rPr>
                        <a:t> </a:t>
                      </a:r>
                      <a:endParaRPr lang="fr-FR" sz="1400" kern="100" dirty="0" smtClean="0">
                        <a:effectLst/>
                      </a:endParaRPr>
                    </a:p>
                    <a:p>
                      <a:pPr marL="457200" marR="0" indent="0" algn="l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00" dirty="0" smtClean="0">
                          <a:effectLst/>
                        </a:rPr>
                        <a:t> avril</a:t>
                      </a:r>
                      <a:endParaRPr lang="fr-FR" sz="1400" kern="100" dirty="0" smtClean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fr-FR" sz="1400" kern="100" dirty="0" smtClean="0">
                        <a:effectLst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Examen du dossier, tests écrits et </a:t>
                      </a:r>
                      <a:r>
                        <a:rPr lang="fr-FR" sz="1200" kern="100" dirty="0" smtClean="0">
                          <a:effectLst/>
                        </a:rPr>
                        <a:t>entretien</a:t>
                      </a:r>
                      <a:endParaRPr lang="fr-FR" sz="1200" kern="100" dirty="0">
                        <a:effectLst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763"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Seconde spécifique Bac technologique hôtellerie restauration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N. Appert, Orvault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 smtClean="0">
                          <a:effectLst/>
                        </a:rPr>
                        <a:t> </a:t>
                      </a:r>
                      <a:r>
                        <a:rPr lang="fr-FR" sz="1400" kern="100" dirty="0">
                          <a:effectLst/>
                        </a:rPr>
                        <a:t>avril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Examen du dossier puis entretien pour les élèves dont le dossier aura été retenu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763"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Seconde spécifique bac technologique musique et danse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Spécialité danse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Du Bellay, Angers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Spécialité musique</a:t>
                      </a:r>
                    </a:p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Lycée N. Mandela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 smtClean="0">
                          <a:effectLst/>
                        </a:rPr>
                        <a:t> </a:t>
                      </a: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 smtClean="0">
                          <a:effectLst/>
                        </a:rPr>
                        <a:t>mars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</a:rPr>
                        <a:t>Dossier à télécharger sur le site du conservatoire. Audition au </a:t>
                      </a:r>
                      <a:r>
                        <a:rPr lang="fr-FR" sz="1200" kern="100" dirty="0" smtClean="0">
                          <a:effectLst/>
                        </a:rPr>
                        <a:t>conservatoire en</a:t>
                      </a:r>
                      <a:r>
                        <a:rPr lang="fr-FR" sz="1200" kern="100" baseline="0" dirty="0" smtClean="0">
                          <a:effectLst/>
                        </a:rPr>
                        <a:t> avril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1059" marR="53426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081619" y="2361731"/>
            <a:ext cx="1476861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6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BCEB80-E92E-4C8A-B6B7-84B32ACF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0" y="501885"/>
            <a:ext cx="8134027" cy="1135529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Les cas particuliers </a:t>
            </a: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: Affectation </a:t>
            </a:r>
            <a:r>
              <a:rPr lang="fr-FR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en </a:t>
            </a: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2nde GT(2) Demande de dérogation à la carte scolaire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FR" sz="165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fr-FR" sz="165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fr-FR" sz="16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ECD6536-15D0-40AF-B430-DF48797030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169" y="1459993"/>
            <a:ext cx="8296520" cy="47693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fr-FR" sz="105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fr-FR" sz="2600" b="1" dirty="0" smtClean="0"/>
              <a:t>L’affectation en 2GT respecte l’ordre de priorité suivant :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fr-FR" sz="2600" dirty="0" smtClean="0"/>
              <a:t>Secteur 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fr-FR" sz="2600" dirty="0" smtClean="0"/>
              <a:t>Hors secteur : 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</a:rPr>
              <a:t>demande de dérogation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fr-FR" sz="2200" b="1" spc="-1" dirty="0" smtClean="0">
                <a:ea typeface="Microsoft YaHei"/>
              </a:rPr>
              <a:t>Motifs </a:t>
            </a:r>
            <a:r>
              <a:rPr lang="fr-FR" sz="2200" b="1" spc="-1" dirty="0">
                <a:ea typeface="Microsoft YaHei"/>
              </a:rPr>
              <a:t>de la demande de dérogatio</a:t>
            </a:r>
            <a:r>
              <a:rPr lang="fr-FR" sz="2200" spc="-1" dirty="0">
                <a:ea typeface="Microsoft YaHei"/>
              </a:rPr>
              <a:t>n</a:t>
            </a:r>
            <a:endParaRPr lang="fr-FR" sz="22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Elèves en situation de handicap</a:t>
            </a:r>
            <a:endParaRPr lang="fr-FR" sz="19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Élèves nécessitant une prise en charge médicale à proximité du lycée demandé</a:t>
            </a:r>
            <a:endParaRPr lang="fr-FR" sz="19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Élèves boursiers</a:t>
            </a:r>
            <a:endParaRPr lang="fr-FR" sz="19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Élèves dont un frère ou une sœur est déjà scolarisé dans le lycée demandé</a:t>
            </a:r>
            <a:endParaRPr lang="fr-FR" sz="19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Élèves dont le domicile est situé en limite de secteur</a:t>
            </a:r>
            <a:endParaRPr lang="fr-FR" sz="19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Élèves devant suivre un parcours scolaire particulier</a:t>
            </a:r>
            <a:endParaRPr lang="fr-FR" sz="1900" spc="-1" dirty="0"/>
          </a:p>
          <a:p>
            <a:pPr marL="34326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25000"/>
              <a:buFont typeface="Arial" panose="020B0604020202020204" pitchFamily="34" charset="0"/>
              <a:buChar char="•"/>
            </a:pPr>
            <a:r>
              <a:rPr lang="fr-FR" sz="1900" spc="-1" dirty="0">
                <a:ea typeface="Microsoft YaHei"/>
              </a:rPr>
              <a:t>Convenances personnelles (à préciser)</a:t>
            </a:r>
            <a:endParaRPr lang="fr-FR" sz="1900" spc="-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2460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CustomShape 1"/>
          <p:cNvSpPr/>
          <p:nvPr/>
        </p:nvSpPr>
        <p:spPr>
          <a:xfrm>
            <a:off x="0" y="279446"/>
            <a:ext cx="8077320" cy="70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Microsoft YaHei"/>
              </a:rPr>
              <a:t>3. Les ressources</a:t>
            </a:r>
            <a:endParaRPr lang="fr-FR" sz="3600" b="1" strike="noStrike" spc="-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37" name="CustomShape 2"/>
          <p:cNvSpPr/>
          <p:nvPr/>
        </p:nvSpPr>
        <p:spPr>
          <a:xfrm>
            <a:off x="1195178" y="856125"/>
            <a:ext cx="6591510" cy="4802733"/>
          </a:xfrm>
          <a:prstGeom prst="rect">
            <a:avLst/>
          </a:prstGeom>
          <a:noFill/>
          <a:ln w="936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</a:pPr>
            <a:endParaRPr lang="fr-FR" sz="2400" b="0" strike="noStrike" spc="-1" dirty="0">
              <a:latin typeface="Arial"/>
            </a:endParaRPr>
          </a:p>
          <a:p>
            <a:pPr marL="216000" indent="-215640">
              <a:lnSpc>
                <a:spcPct val="90000"/>
              </a:lnSpc>
              <a:buClr>
                <a:srgbClr val="0070C0"/>
              </a:buClr>
              <a:buSzPct val="25000"/>
              <a:buFont typeface="Wingdings" charset="2"/>
              <a:buChar char=""/>
            </a:pPr>
            <a:endParaRPr lang="fr-FR" sz="2400" spc="-1" dirty="0" smtClean="0">
              <a:latin typeface="Verdana"/>
              <a:ea typeface="Microsoft YaHei"/>
            </a:endParaRPr>
          </a:p>
          <a:p>
            <a:pPr marL="216000" indent="-215640">
              <a:lnSpc>
                <a:spcPct val="90000"/>
              </a:lnSpc>
              <a:buClr>
                <a:srgbClr val="0070C0"/>
              </a:buClr>
              <a:buSzPct val="25000"/>
              <a:buFont typeface="Wingdings" charset="2"/>
              <a:buChar char=""/>
            </a:pPr>
            <a:endParaRPr lang="fr-FR" sz="2400" spc="-1" dirty="0">
              <a:latin typeface="Verdana"/>
              <a:ea typeface="Microsoft YaHei"/>
            </a:endParaRPr>
          </a:p>
          <a:p>
            <a:pPr marL="343260" indent="-342900">
              <a:lnSpc>
                <a:spcPct val="90000"/>
              </a:lnSpc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Wingdings" panose="05000000000000000000" pitchFamily="2" charset="2"/>
              <a:buChar char="ü"/>
            </a:pPr>
            <a:r>
              <a:rPr lang="fr-FR" sz="2400" b="1" strike="noStrike" spc="-1" dirty="0" smtClean="0">
                <a:ea typeface="Microsoft YaHei"/>
              </a:rPr>
              <a:t>Rencontres avec le Professeur principal</a:t>
            </a:r>
            <a:endParaRPr lang="fr-FR" sz="2400" b="1" spc="-1" dirty="0" smtClean="0">
              <a:ea typeface="Microsoft YaHei"/>
            </a:endParaRPr>
          </a:p>
          <a:p>
            <a:pPr marL="343260" indent="-342900">
              <a:lnSpc>
                <a:spcPct val="90000"/>
              </a:lnSpc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Wingdings" panose="05000000000000000000" pitchFamily="2" charset="2"/>
              <a:buChar char="ü"/>
            </a:pPr>
            <a:r>
              <a:rPr lang="fr-FR" sz="2400" b="1" spc="-1" dirty="0" smtClean="0">
                <a:ea typeface="Microsoft YaHei"/>
              </a:rPr>
              <a:t>Rencontres avec le </a:t>
            </a:r>
            <a:r>
              <a:rPr lang="fr-FR" sz="2400" b="1" spc="-1" dirty="0" err="1" smtClean="0">
                <a:ea typeface="Microsoft YaHei"/>
              </a:rPr>
              <a:t>PsyEn</a:t>
            </a:r>
            <a:r>
              <a:rPr lang="fr-FR" sz="2400" b="1" spc="-1" dirty="0" smtClean="0">
                <a:ea typeface="Microsoft YaHei"/>
              </a:rPr>
              <a:t>, au collège ou au CIO </a:t>
            </a:r>
          </a:p>
          <a:p>
            <a:pPr marL="343260" indent="-342900">
              <a:lnSpc>
                <a:spcPct val="90000"/>
              </a:lnSpc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Wingdings" panose="05000000000000000000" pitchFamily="2" charset="2"/>
              <a:buChar char="ü"/>
            </a:pPr>
            <a:r>
              <a:rPr lang="fr-FR" sz="2400" b="1" spc="-1" dirty="0">
                <a:ea typeface="Microsoft YaHei"/>
              </a:rPr>
              <a:t>espace orientation sur </a:t>
            </a:r>
            <a:r>
              <a:rPr lang="fr-FR" sz="2400" b="1" spc="-1" dirty="0" smtClean="0">
                <a:ea typeface="Microsoft YaHei"/>
              </a:rPr>
              <a:t>e-</a:t>
            </a:r>
            <a:r>
              <a:rPr lang="fr-FR" sz="2400" b="1" spc="-1" dirty="0" err="1" smtClean="0">
                <a:ea typeface="Microsoft YaHei"/>
              </a:rPr>
              <a:t>lyco</a:t>
            </a:r>
            <a:endParaRPr lang="fr-FR" sz="2400" b="1" spc="-1" dirty="0" smtClean="0">
              <a:ea typeface="Microsoft YaHei"/>
            </a:endParaRPr>
          </a:p>
          <a:p>
            <a:pPr marL="343260" indent="-342900">
              <a:lnSpc>
                <a:spcPct val="90000"/>
              </a:lnSpc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Wingdings" panose="05000000000000000000" pitchFamily="2" charset="2"/>
              <a:buChar char="ü"/>
            </a:pPr>
            <a:r>
              <a:rPr lang="fr-FR" sz="2400" b="1" spc="-1" dirty="0" smtClean="0">
                <a:ea typeface="Microsoft YaHei"/>
              </a:rPr>
              <a:t>Sites </a:t>
            </a:r>
            <a:r>
              <a:rPr lang="fr-FR" sz="2400" b="1" spc="-1" dirty="0">
                <a:ea typeface="Microsoft YaHei"/>
              </a:rPr>
              <a:t>internet utiles : </a:t>
            </a:r>
            <a:endParaRPr lang="fr-FR" sz="2400" b="1" spc="-1" dirty="0" smtClean="0">
              <a:ea typeface="Microsoft YaHei"/>
            </a:endParaRPr>
          </a:p>
          <a:p>
            <a:pPr marL="800460" lvl="1" indent="-34290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sz="2400" spc="-1" dirty="0" smtClean="0">
                <a:solidFill>
                  <a:schemeClr val="accent5">
                    <a:lumMod val="50000"/>
                  </a:schemeClr>
                </a:solidFill>
                <a:ea typeface="Microsoft YaHei"/>
                <a:hlinkClick r:id="rId3"/>
              </a:rPr>
              <a:t>www.ac-nantes.fr</a:t>
            </a:r>
            <a:r>
              <a:rPr lang="fr-FR" sz="2400" spc="-1" dirty="0" smtClean="0">
                <a:ea typeface="Microsoft YaHei"/>
              </a:rPr>
              <a:t> </a:t>
            </a:r>
            <a:r>
              <a:rPr lang="fr-FR" sz="2000" spc="-1" dirty="0" smtClean="0">
                <a:ea typeface="Microsoft YaHei"/>
              </a:rPr>
              <a:t>(Orientation et insertion)</a:t>
            </a:r>
          </a:p>
          <a:p>
            <a:pPr marL="800460" lvl="1" indent="-34290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sz="2400" spc="-1" dirty="0" smtClean="0">
                <a:ea typeface="Microsoft YaHei"/>
                <a:hlinkClick r:id="rId4"/>
              </a:rPr>
              <a:t>www.onisep.fr</a:t>
            </a:r>
            <a:endParaRPr lang="fr-FR" sz="2400" spc="-1" dirty="0" smtClean="0">
              <a:ea typeface="Microsoft YaHei"/>
            </a:endParaRPr>
          </a:p>
          <a:p>
            <a:pPr marL="800460" lvl="1" indent="-34290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sz="2400" spc="-1" dirty="0" smtClean="0">
                <a:ea typeface="Microsoft YaHei"/>
                <a:hlinkClick r:id="rId5"/>
              </a:rPr>
              <a:t>www.quandjepasselebac.education.fr</a:t>
            </a:r>
            <a:endParaRPr lang="fr-FR" sz="2400" spc="-1" dirty="0" smtClean="0">
              <a:ea typeface="Microsoft YaHei"/>
            </a:endParaRPr>
          </a:p>
          <a:p>
            <a:pPr marL="800460" lvl="1" indent="-34290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sz="2400" spc="-1" dirty="0" smtClean="0">
                <a:ea typeface="Microsoft YaHei"/>
                <a:hlinkClick r:id="rId6"/>
              </a:rPr>
              <a:t>www.secondes-premieres2020-2021.fr</a:t>
            </a:r>
            <a:endParaRPr lang="fr-FR" sz="2400" spc="-1" dirty="0" smtClean="0">
              <a:ea typeface="Microsoft YaHei"/>
            </a:endParaRPr>
          </a:p>
          <a:p>
            <a:pPr marL="343260" indent="-342900">
              <a:lnSpc>
                <a:spcPct val="90000"/>
              </a:lnSpc>
              <a:buClr>
                <a:srgbClr val="0070C0"/>
              </a:buClr>
              <a:buSzPct val="25000"/>
              <a:buFontTx/>
              <a:buChar char="-"/>
            </a:pPr>
            <a:endParaRPr lang="fr-FR" sz="2400" spc="-1" dirty="0" smtClean="0">
              <a:latin typeface="Verdana"/>
              <a:ea typeface="Microsoft YaHei"/>
            </a:endParaRPr>
          </a:p>
          <a:p>
            <a:pPr marL="343260" indent="-342900">
              <a:lnSpc>
                <a:spcPct val="90000"/>
              </a:lnSpc>
              <a:buClr>
                <a:srgbClr val="0070C0"/>
              </a:buClr>
              <a:buSzPct val="25000"/>
              <a:buFontTx/>
              <a:buChar char="-"/>
            </a:pPr>
            <a:endParaRPr lang="fr-FR" sz="2400" spc="-1" dirty="0">
              <a:latin typeface="Verdan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88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CE889A6-A71E-45E5-8AB6-D3E31A83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RDV avec la Psychologue spécialisée EDO : éducation développement, orientation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="" xmlns:a16="http://schemas.microsoft.com/office/drawing/2014/main" id="{F184F368-4A2D-4C4A-82B7-73BD22401AD7}"/>
              </a:ext>
            </a:extLst>
          </p:cNvPr>
          <p:cNvSpPr txBox="1">
            <a:spLocks noGrp="1" noChangeArrowheads="1"/>
          </p:cNvSpPr>
          <p:nvPr>
            <p:ph idx="4294967295"/>
          </p:nvPr>
        </p:nvSpPr>
        <p:spPr>
          <a:xfrm>
            <a:off x="921208" y="1495232"/>
            <a:ext cx="3465055" cy="2911078"/>
          </a:xfrm>
          <a:prstGeom prst="rect">
            <a:avLst/>
          </a:prstGeom>
        </p:spPr>
        <p:txBody>
          <a:bodyPr/>
          <a:lstStyle/>
          <a:p>
            <a:pPr marL="205740" indent="-205740" algn="ctr" defTabSz="6858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fr-FR" sz="2400" u="sng" dirty="0" smtClean="0">
                <a:solidFill>
                  <a:schemeClr val="accent3">
                    <a:lumMod val="75000"/>
                  </a:schemeClr>
                </a:solidFill>
              </a:rPr>
              <a:t>Au collège</a:t>
            </a:r>
            <a:endParaRPr lang="fr-FR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205740" indent="-205740" algn="ctr" defTabSz="6858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fr-FR" sz="2400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Mme </a:t>
            </a:r>
            <a:r>
              <a:rPr lang="fr-FR" sz="2400" u="sng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Perrocheau</a:t>
            </a:r>
            <a:r>
              <a:rPr lang="fr-FR" sz="2400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fr-FR" sz="1800" u="sng" dirty="0">
              <a:solidFill>
                <a:srgbClr val="000099"/>
              </a:solidFill>
              <a:latin typeface="Comic Sans MS" pitchFamily="66" charset="0"/>
            </a:endParaRPr>
          </a:p>
          <a:p>
            <a:pPr defTabSz="6858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Le vendredi </a:t>
            </a:r>
          </a:p>
          <a:p>
            <a:pPr defTabSz="6858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05740" indent="-205740" defTabSz="6858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* Prendre RDV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à la vie scolaire 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1028">
            <a:extLst>
              <a:ext uri="{FF2B5EF4-FFF2-40B4-BE49-F238E27FC236}">
                <a16:creationId xmlns="" xmlns:a16="http://schemas.microsoft.com/office/drawing/2014/main" id="{6F6C0E57-26AD-4F0F-B884-A731AB106CDA}"/>
              </a:ext>
            </a:extLst>
          </p:cNvPr>
          <p:cNvSpPr txBox="1">
            <a:spLocks noChangeArrowheads="1"/>
          </p:cNvSpPr>
          <p:nvPr/>
        </p:nvSpPr>
        <p:spPr>
          <a:xfrm>
            <a:off x="4571819" y="1495232"/>
            <a:ext cx="4372155" cy="4104456"/>
          </a:xfrm>
          <a:prstGeom prst="rect">
            <a:avLst/>
          </a:prstGeom>
        </p:spPr>
        <p:txBody>
          <a:bodyPr/>
          <a:lstStyle/>
          <a:p>
            <a:pPr marL="205740" indent="-205740" algn="ctr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fr-FR" sz="2400" u="sng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AU C.I.O. DE NANTES</a:t>
            </a:r>
          </a:p>
          <a:p>
            <a:pPr marL="205740" indent="-205740" algn="ctr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34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rue du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Fresche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Blanc</a:t>
            </a:r>
          </a:p>
          <a:p>
            <a:pPr marL="205740" indent="-205740" algn="ctr" defTabSz="685800">
              <a:buClr>
                <a:schemeClr val="accent1"/>
              </a:buClr>
              <a:buSzPct val="70000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44300 Nantes</a:t>
            </a:r>
            <a:endParaRPr lang="fr-F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05740" indent="-205740" algn="ctr" defTabSz="685800">
              <a:buClr>
                <a:schemeClr val="accent1"/>
              </a:buClr>
              <a:buSzPct val="70000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Tél : 02 40 94 00 12</a:t>
            </a:r>
          </a:p>
          <a:p>
            <a:pPr marL="205740" indent="-205740" algn="ctr" defTabSz="685800">
              <a:spcBef>
                <a:spcPts val="1200"/>
              </a:spcBef>
              <a:buClr>
                <a:schemeClr val="accent1"/>
              </a:buClr>
              <a:buSzPct val="70000"/>
              <a:defRPr/>
            </a:pP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 </a:t>
            </a:r>
            <a:r>
              <a:rPr lang="fr-FR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période scolaire</a:t>
            </a:r>
          </a:p>
          <a:p>
            <a:pPr marL="205740" indent="-205740" algn="ctr" defTabSz="685800">
              <a:buClr>
                <a:schemeClr val="accent1"/>
              </a:buClr>
              <a:buSzPct val="70000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du lundi au vendredi</a:t>
            </a: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9h à 12h et de 13h30 à 17h </a:t>
            </a: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Avec ou sans RDV</a:t>
            </a: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Auto-documentation le mardi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matin</a:t>
            </a: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endParaRPr lang="fr-FR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Pendant les vacances</a:t>
            </a:r>
            <a:endParaRPr lang="fr-FR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Mêmes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horaires</a:t>
            </a: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Du lundi au vendredi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05740" indent="-205740" algn="ctr">
              <a:buClr>
                <a:schemeClr val="accent1"/>
              </a:buClr>
              <a:buSzPct val="70000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05740" indent="-205740" algn="ctr" defTabSz="68580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fr-FR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1030" descr="C:\Users\cop7\Pictures\portfolio-1.jpg">
            <a:extLst>
              <a:ext uri="{FF2B5EF4-FFF2-40B4-BE49-F238E27FC236}">
                <a16:creationId xmlns="" xmlns:a16="http://schemas.microsoft.com/office/drawing/2014/main" id="{2CD0BA01-B8B5-4BEE-A51A-6C0408F4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535" y="3763925"/>
            <a:ext cx="2701904" cy="20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21208" y="6073254"/>
            <a:ext cx="733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Merci de votre attention ! </a:t>
            </a:r>
            <a:endParaRPr lang="fr-FR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6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1143000" y="1122480"/>
            <a:ext cx="6855840" cy="23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</p:txBody>
      </p:sp>
      <p:sp>
        <p:nvSpPr>
          <p:cNvPr id="691" name="CustomShape 2"/>
          <p:cNvSpPr/>
          <p:nvPr/>
        </p:nvSpPr>
        <p:spPr>
          <a:xfrm>
            <a:off x="1143000" y="3602160"/>
            <a:ext cx="6855840" cy="16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1143000" y="2676843"/>
            <a:ext cx="6689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00B050"/>
              </a:buClr>
              <a:buSzPct val="25000"/>
            </a:pPr>
            <a:r>
              <a:rPr lang="fr-FR" sz="3200" spc="-1" dirty="0" smtClean="0">
                <a:solidFill>
                  <a:srgbClr val="00B050"/>
                </a:solidFill>
                <a:latin typeface="Verdana"/>
                <a:ea typeface="Lucida Sans Unicode"/>
              </a:rPr>
              <a:t> </a:t>
            </a:r>
            <a:r>
              <a:rPr lang="fr-FR" sz="4800" b="1" spc="-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Lucida Sans Unicode"/>
              </a:rPr>
              <a:t>La voie professionnelle</a:t>
            </a:r>
            <a:endParaRPr lang="fr-FR" sz="4800" b="1" spc="-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Picture 1"/>
          <p:cNvPicPr/>
          <p:nvPr/>
        </p:nvPicPr>
        <p:blipFill>
          <a:blip r:embed="rId3"/>
          <a:stretch/>
        </p:blipFill>
        <p:spPr>
          <a:xfrm>
            <a:off x="2502000" y="4943160"/>
            <a:ext cx="2398320" cy="1366200"/>
          </a:xfrm>
          <a:prstGeom prst="rect">
            <a:avLst/>
          </a:prstGeom>
          <a:ln w="9360">
            <a:noFill/>
          </a:ln>
        </p:spPr>
      </p:pic>
      <p:pic>
        <p:nvPicPr>
          <p:cNvPr id="700" name="Picture 2"/>
          <p:cNvPicPr/>
          <p:nvPr/>
        </p:nvPicPr>
        <p:blipFill>
          <a:blip r:embed="rId4"/>
          <a:stretch/>
        </p:blipFill>
        <p:spPr>
          <a:xfrm>
            <a:off x="179640" y="2349000"/>
            <a:ext cx="3071160" cy="1725840"/>
          </a:xfrm>
          <a:prstGeom prst="rect">
            <a:avLst/>
          </a:prstGeom>
          <a:ln w="9360">
            <a:noFill/>
          </a:ln>
        </p:spPr>
      </p:pic>
      <p:sp>
        <p:nvSpPr>
          <p:cNvPr id="701" name="CustomShape 1"/>
          <p:cNvSpPr/>
          <p:nvPr/>
        </p:nvSpPr>
        <p:spPr>
          <a:xfrm>
            <a:off x="1763640" y="260280"/>
            <a:ext cx="4750920" cy="115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chemeClr val="accent3">
                    <a:lumMod val="75000"/>
                  </a:schemeClr>
                </a:solidFill>
                <a:ea typeface="DejaVu Sans"/>
              </a:rPr>
              <a:t>Qualités requises</a:t>
            </a:r>
            <a:endParaRPr lang="fr-FR" sz="3600" b="1" strike="noStrike" spc="-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2" name="CustomShape 2"/>
          <p:cNvSpPr/>
          <p:nvPr/>
        </p:nvSpPr>
        <p:spPr>
          <a:xfrm>
            <a:off x="173160" y="4734287"/>
            <a:ext cx="2733120" cy="118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lang="fr-FR" sz="2400" spc="-1" dirty="0">
              <a:solidFill>
                <a:srgbClr val="FF0000"/>
              </a:solidFill>
              <a:latin typeface="Verdana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Verdana"/>
                <a:ea typeface="Microsoft YaHei"/>
              </a:rPr>
              <a:t>Savoir-faire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Verdana"/>
                <a:ea typeface="Microsoft YaHei"/>
              </a:rPr>
              <a:t>Savoir-être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703" name="CustomShape 3"/>
          <p:cNvSpPr/>
          <p:nvPr/>
        </p:nvSpPr>
        <p:spPr>
          <a:xfrm>
            <a:off x="3339180" y="1809540"/>
            <a:ext cx="5252760" cy="287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 Attrait </a:t>
            </a: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pour les enseignements pratiques et concrets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 Curiosité </a:t>
            </a: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d’apprendre des techniques et gestes professionnels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 Stages </a:t>
            </a: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en entreprise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"/>
            </a:pPr>
            <a:r>
              <a:rPr lang="fr-FR" sz="24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 Qualification </a:t>
            </a:r>
            <a:r>
              <a:rPr lang="fr-FR" sz="2400" b="0" strike="noStrike" spc="-1" dirty="0">
                <a:solidFill>
                  <a:schemeClr val="accent5">
                    <a:lumMod val="50000"/>
                  </a:schemeClr>
                </a:solidFill>
                <a:latin typeface="Verdana"/>
                <a:ea typeface="DejaVu Sans"/>
              </a:rPr>
              <a:t>professionnelle</a:t>
            </a:r>
            <a:endParaRPr lang="fr-FR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04" name="CustomShape 4"/>
          <p:cNvSpPr/>
          <p:nvPr/>
        </p:nvSpPr>
        <p:spPr>
          <a:xfrm>
            <a:off x="173160" y="-144360"/>
            <a:ext cx="30276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5"/>
          <p:cNvSpPr/>
          <p:nvPr/>
        </p:nvSpPr>
        <p:spPr>
          <a:xfrm>
            <a:off x="173160" y="-144360"/>
            <a:ext cx="30276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7" name="Picture 9"/>
          <p:cNvPicPr/>
          <p:nvPr/>
        </p:nvPicPr>
        <p:blipFill>
          <a:blip r:embed="rId5"/>
          <a:stretch/>
        </p:blipFill>
        <p:spPr>
          <a:xfrm>
            <a:off x="990000" y="476100"/>
            <a:ext cx="1450440" cy="1555200"/>
          </a:xfrm>
          <a:prstGeom prst="rect">
            <a:avLst/>
          </a:prstGeom>
          <a:ln w="9360">
            <a:noFill/>
          </a:ln>
        </p:spPr>
      </p:pic>
      <p:pic>
        <p:nvPicPr>
          <p:cNvPr id="708" name="Picture 10"/>
          <p:cNvPicPr/>
          <p:nvPr/>
        </p:nvPicPr>
        <p:blipFill>
          <a:blip r:embed="rId6"/>
          <a:stretch/>
        </p:blipFill>
        <p:spPr>
          <a:xfrm>
            <a:off x="4980060" y="4943160"/>
            <a:ext cx="2066400" cy="1375920"/>
          </a:xfrm>
          <a:prstGeom prst="rect">
            <a:avLst/>
          </a:prstGeom>
          <a:ln w="9360">
            <a:noFill/>
          </a:ln>
        </p:spPr>
      </p:pic>
      <p:pic>
        <p:nvPicPr>
          <p:cNvPr id="709" name="Picture 11"/>
          <p:cNvPicPr/>
          <p:nvPr/>
        </p:nvPicPr>
        <p:blipFill>
          <a:blip r:embed="rId7"/>
          <a:stretch/>
        </p:blipFill>
        <p:spPr>
          <a:xfrm>
            <a:off x="7126200" y="4943160"/>
            <a:ext cx="1882080" cy="14108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xmlns="" val="31404110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5004540" y="2492280"/>
            <a:ext cx="3598200" cy="38142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33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fr-FR" sz="1800" b="1" u="sng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2000" b="1" u="sng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000" b="1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Choisir </a:t>
            </a:r>
            <a:r>
              <a:rPr lang="fr-FR" sz="2000" b="1" u="sng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un métier </a:t>
            </a:r>
            <a:r>
              <a:rPr lang="fr-FR" sz="2000" b="1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endParaRPr lang="fr-FR" sz="2000" b="1" u="sng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2000" b="1" u="sng" strike="noStrike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000" b="1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Exemples</a:t>
            </a:r>
            <a:r>
              <a:rPr lang="fr-FR" sz="2000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fr-FR" sz="2000" b="0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Installateur sanitaire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Agent Polyvalent de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  restauration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Menuisier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Employé de commerce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Pâtissier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Fleuriste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Horloger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693" name="CustomShape 2"/>
          <p:cNvSpPr/>
          <p:nvPr/>
        </p:nvSpPr>
        <p:spPr>
          <a:xfrm>
            <a:off x="216180" y="189000"/>
            <a:ext cx="928620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chemeClr val="accent3">
                    <a:lumMod val="75000"/>
                  </a:schemeClr>
                </a:solidFill>
                <a:ea typeface="Microsoft YaHei"/>
              </a:rPr>
              <a:t>LYCEE PROFESSIONNEL : </a:t>
            </a:r>
            <a:r>
              <a:rPr lang="fr-FR" sz="3200" b="1" spc="-1" dirty="0" smtClean="0">
                <a:solidFill>
                  <a:schemeClr val="accent3">
                    <a:lumMod val="75000"/>
                  </a:schemeClr>
                </a:solidFill>
                <a:ea typeface="Microsoft YaHei"/>
              </a:rPr>
              <a:t>domaines</a:t>
            </a:r>
            <a:r>
              <a:rPr lang="fr-FR" sz="3200" b="1" strike="noStrike" spc="-1" dirty="0" smtClean="0">
                <a:solidFill>
                  <a:schemeClr val="accent3">
                    <a:lumMod val="75000"/>
                  </a:schemeClr>
                </a:solidFill>
                <a:ea typeface="Microsoft YaHei"/>
              </a:rPr>
              <a:t> </a:t>
            </a:r>
            <a:r>
              <a:rPr lang="fr-FR" sz="3200" b="1" strike="noStrike" spc="-1" dirty="0">
                <a:solidFill>
                  <a:schemeClr val="accent3">
                    <a:lumMod val="75000"/>
                  </a:schemeClr>
                </a:solidFill>
                <a:ea typeface="Microsoft YaHei"/>
              </a:rPr>
              <a:t>ou métiers</a:t>
            </a:r>
            <a:endParaRPr lang="fr-FR" sz="3200" b="0" strike="noStrike" spc="-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94" name="CustomShape 3"/>
          <p:cNvSpPr/>
          <p:nvPr/>
        </p:nvSpPr>
        <p:spPr>
          <a:xfrm>
            <a:off x="1334520" y="924480"/>
            <a:ext cx="3022200" cy="10645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ea typeface="Microsoft YaHei"/>
              </a:rPr>
              <a:t>En seconde </a:t>
            </a:r>
            <a:endParaRPr lang="fr-FR" sz="2000" b="0" strike="noStrike" spc="-1" dirty="0"/>
          </a:p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ea typeface="Microsoft YaHei"/>
              </a:rPr>
              <a:t>professionnelle </a:t>
            </a:r>
            <a:endParaRPr lang="fr-FR" sz="2000" b="0" strike="noStrike" spc="-1" dirty="0"/>
          </a:p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ea typeface="Microsoft YaHei"/>
              </a:rPr>
              <a:t>de Bac pro (3 ans)</a:t>
            </a:r>
            <a:endParaRPr lang="fr-FR" sz="2000" b="0" strike="noStrike" spc="-1" dirty="0"/>
          </a:p>
        </p:txBody>
      </p:sp>
      <p:sp>
        <p:nvSpPr>
          <p:cNvPr id="695" name="CustomShape 4"/>
          <p:cNvSpPr/>
          <p:nvPr/>
        </p:nvSpPr>
        <p:spPr>
          <a:xfrm>
            <a:off x="5437080" y="907920"/>
            <a:ext cx="2733120" cy="1150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ea typeface="Microsoft YaHei"/>
              </a:rPr>
              <a:t>En 1ère année </a:t>
            </a:r>
            <a:endParaRPr lang="fr-FR" sz="2000" b="0" strike="noStrike" spc="-1" dirty="0"/>
          </a:p>
          <a:p>
            <a:pPr algn="ctr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ea typeface="Microsoft YaHei"/>
              </a:rPr>
              <a:t>de CAP (2 ans) </a:t>
            </a:r>
            <a:endParaRPr lang="fr-FR" sz="2000" b="0" strike="noStrike" spc="-1" dirty="0"/>
          </a:p>
        </p:txBody>
      </p:sp>
      <p:sp>
        <p:nvSpPr>
          <p:cNvPr id="696" name="Line 5"/>
          <p:cNvSpPr/>
          <p:nvPr/>
        </p:nvSpPr>
        <p:spPr>
          <a:xfrm>
            <a:off x="2702292" y="2003400"/>
            <a:ext cx="1440" cy="474480"/>
          </a:xfrm>
          <a:prstGeom prst="line">
            <a:avLst/>
          </a:prstGeom>
          <a:ln w="414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Line 6"/>
          <p:cNvSpPr/>
          <p:nvPr/>
        </p:nvSpPr>
        <p:spPr>
          <a:xfrm>
            <a:off x="6803640" y="2058120"/>
            <a:ext cx="1440" cy="469800"/>
          </a:xfrm>
          <a:prstGeom prst="line">
            <a:avLst/>
          </a:prstGeom>
          <a:ln w="414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7"/>
          <p:cNvSpPr/>
          <p:nvPr/>
        </p:nvSpPr>
        <p:spPr>
          <a:xfrm>
            <a:off x="968287" y="2544652"/>
            <a:ext cx="3598200" cy="38142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33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1" u="sng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000" b="1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Choisir un domaine</a:t>
            </a:r>
            <a:endParaRPr lang="fr-FR" sz="2000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000" b="1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fr-FR" sz="2000" b="1" u="sng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professionnel </a:t>
            </a:r>
            <a:endParaRPr lang="fr-FR" sz="2000" b="1" u="sng" strike="noStrike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2000" b="1" u="sng" strike="noStrike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000" b="1" u="sng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Exemples:</a:t>
            </a:r>
            <a:endParaRPr lang="fr-FR" sz="2000" b="0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Commerce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Electrotechnique, Energie,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   Équipements Communicants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Prothèse dentaire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Métiers de la mode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 Maintenance des équipements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   </a:t>
            </a:r>
            <a:r>
              <a:rPr lang="fr-FR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Industriels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/>
              </a:rPr>
              <a:t>-Travaux paysagers</a:t>
            </a:r>
            <a:endParaRPr lang="fr-FR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endParaRPr lang="fr-FR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793800" y="743983"/>
            <a:ext cx="8131836" cy="5028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5AA1D8"/>
                </a:solidFill>
                <a:latin typeface="Arial"/>
                <a:ea typeface="Roboto"/>
              </a:rPr>
              <a:t>              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5AA1D8"/>
                </a:solidFill>
                <a:latin typeface="Arial"/>
                <a:ea typeface="Roboto"/>
              </a:rPr>
              <a:t>                </a:t>
            </a:r>
            <a:r>
              <a:rPr lang="fr-FR" sz="3200" b="1" strike="noStrike" spc="-1" dirty="0">
                <a:solidFill>
                  <a:schemeClr val="accent5">
                    <a:lumMod val="50000"/>
                  </a:schemeClr>
                </a:solidFill>
                <a:ea typeface="Roboto"/>
              </a:rPr>
              <a:t>Des </a:t>
            </a:r>
            <a:r>
              <a:rPr lang="fr-FR" sz="3200" b="1" strike="noStrike" spc="-1" dirty="0" smtClean="0">
                <a:solidFill>
                  <a:schemeClr val="accent5">
                    <a:lumMod val="50000"/>
                  </a:schemeClr>
                </a:solidFill>
                <a:ea typeface="Roboto"/>
              </a:rPr>
              <a:t>parcours </a:t>
            </a:r>
            <a:r>
              <a:rPr lang="fr-FR" sz="3200" b="1" strike="noStrike" spc="-1" dirty="0">
                <a:solidFill>
                  <a:schemeClr val="accent5">
                    <a:lumMod val="50000"/>
                  </a:schemeClr>
                </a:solidFill>
                <a:ea typeface="Roboto"/>
              </a:rPr>
              <a:t>personnalisés </a:t>
            </a:r>
            <a:endParaRPr lang="fr-FR" sz="3200" b="1" strike="noStrike" spc="-1" dirty="0" smtClean="0">
              <a:solidFill>
                <a:schemeClr val="accent5">
                  <a:lumMod val="50000"/>
                </a:schemeClr>
              </a:solidFill>
              <a:ea typeface="Roboto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fr-FR" sz="2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Roboto"/>
              </a:rPr>
              <a:t> </a:t>
            </a:r>
            <a:r>
              <a:rPr lang="fr-FR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Entrée en seconde professionnelle par </a:t>
            </a:r>
            <a:r>
              <a:rPr lang="fr-FR" sz="2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familles de métiers</a:t>
            </a:r>
            <a:r>
              <a:rPr lang="fr-FR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 débouchant vers une ou plusieurs spécialités de Bac Pro en première</a:t>
            </a:r>
            <a:r>
              <a:rPr lang="fr-FR" sz="28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.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endParaRPr lang="fr-FR" sz="1400" b="0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fr-FR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 </a:t>
            </a:r>
            <a:r>
              <a:rPr lang="fr-FR" sz="28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En Terminale </a:t>
            </a:r>
            <a:r>
              <a:rPr lang="fr-FR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professionnelle selon le projet de l’élève : </a:t>
            </a:r>
            <a:endParaRPr lang="fr-FR" sz="2800" b="0" strike="noStrike" spc="-1" dirty="0" smtClean="0">
              <a:solidFill>
                <a:schemeClr val="tx1">
                  <a:lumMod val="75000"/>
                  <a:lumOff val="25000"/>
                </a:schemeClr>
              </a:solidFill>
              <a:ea typeface="Roboto"/>
            </a:endParaRPr>
          </a:p>
          <a:p>
            <a:pPr marL="914760" lvl="1" indent="-457200">
              <a:buClr>
                <a:srgbClr val="000000"/>
              </a:buClr>
              <a:buFont typeface="Symbol" panose="05050102010706020507" pitchFamily="18" charset="2"/>
              <a:buChar char=""/>
            </a:pPr>
            <a:r>
              <a:rPr lang="fr-FR" sz="24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module de préparation à l’insertion </a:t>
            </a:r>
            <a:r>
              <a:rPr lang="fr-FR" sz="2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professionnelle ou </a:t>
            </a:r>
            <a:r>
              <a:rPr lang="fr-FR" sz="24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l’entreprenariat  </a:t>
            </a:r>
          </a:p>
          <a:p>
            <a:pPr marL="914760" lvl="1" indent="-457200">
              <a:buClr>
                <a:srgbClr val="000000"/>
              </a:buClr>
              <a:buFont typeface="Symbol" panose="05050102010706020507" pitchFamily="18" charset="2"/>
              <a:buChar char=""/>
            </a:pPr>
            <a:r>
              <a:rPr lang="fr-FR" sz="24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module </a:t>
            </a:r>
            <a:r>
              <a:rPr lang="fr-FR" sz="2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ea typeface="Roboto"/>
              </a:rPr>
              <a:t>de poursuite d’études</a:t>
            </a:r>
            <a:endParaRPr lang="fr-FR" sz="2400" b="0" strike="noStrike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  <p:sp>
        <p:nvSpPr>
          <p:cNvPr id="718" name="CustomShape 2"/>
          <p:cNvSpPr/>
          <p:nvPr/>
        </p:nvSpPr>
        <p:spPr>
          <a:xfrm>
            <a:off x="8150400" y="6391440"/>
            <a:ext cx="448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8237BC0-0DB0-4028-965F-6EAA4E09C5F6}" type="slidenum">
              <a:rPr lang="fr-FR" sz="900" b="1" strike="noStrike" spc="-1">
                <a:solidFill>
                  <a:srgbClr val="404040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7</a:t>
            </a:fld>
            <a:endParaRPr lang="fr-FR" sz="900" b="0" strike="noStrike" spc="-1">
              <a:latin typeface="Arial"/>
            </a:endParaRPr>
          </a:p>
        </p:txBody>
      </p:sp>
      <p:sp>
        <p:nvSpPr>
          <p:cNvPr id="719" name="CustomShape 3"/>
          <p:cNvSpPr/>
          <p:nvPr/>
        </p:nvSpPr>
        <p:spPr>
          <a:xfrm>
            <a:off x="793800" y="72468"/>
            <a:ext cx="7676707" cy="12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chemeClr val="accent3">
                    <a:lumMod val="75000"/>
                  </a:schemeClr>
                </a:solidFill>
                <a:ea typeface="Arial Black"/>
              </a:rPr>
              <a:t>La </a:t>
            </a:r>
            <a:r>
              <a:rPr lang="fr-FR" sz="3600" b="1" strike="noStrike" spc="-1" dirty="0">
                <a:solidFill>
                  <a:schemeClr val="accent3">
                    <a:lumMod val="75000"/>
                  </a:schemeClr>
                </a:solidFill>
                <a:ea typeface="Arial Black"/>
              </a:rPr>
              <a:t>voie professionnelle</a:t>
            </a:r>
            <a:endParaRPr lang="fr-FR" sz="3600" b="0" strike="noStrike" spc="-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210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La seconde par famille de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métiers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5456" y="1828792"/>
            <a:ext cx="8229600" cy="340262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altLang="fr-FR" sz="2400" dirty="0">
                <a:cs typeface="Arial" panose="020B0604020202020204" pitchFamily="34" charset="0"/>
              </a:rPr>
              <a:t>Pendant l’année de seconde, </a:t>
            </a:r>
            <a:r>
              <a:rPr lang="fr-FR" sz="2400" dirty="0" smtClean="0">
                <a:cs typeface="Arial" panose="020B0604020202020204" pitchFamily="34" charset="0"/>
              </a:rPr>
              <a:t>acquisition des </a:t>
            </a:r>
            <a:r>
              <a:rPr lang="fr-FR" sz="2400" dirty="0">
                <a:cs typeface="Arial" panose="020B0604020202020204" pitchFamily="34" charset="0"/>
              </a:rPr>
              <a:t>compétences professionnelles communes aux spécialités </a:t>
            </a:r>
            <a:r>
              <a:rPr lang="fr-FR" sz="2400" dirty="0" smtClean="0">
                <a:cs typeface="Arial" panose="020B0604020202020204" pitchFamily="34" charset="0"/>
              </a:rPr>
              <a:t>concernées</a:t>
            </a:r>
            <a:endParaRPr lang="fr-FR" altLang="fr-FR" sz="24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altLang="fr-FR" sz="24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altLang="fr-FR" sz="2400" dirty="0">
                <a:cs typeface="Arial" panose="020B0604020202020204" pitchFamily="34" charset="0"/>
              </a:rPr>
              <a:t>En fin de seconde, </a:t>
            </a:r>
            <a:r>
              <a:rPr lang="fr-FR" altLang="fr-FR" sz="2400" dirty="0" smtClean="0">
                <a:cs typeface="Arial" panose="020B0604020202020204" pitchFamily="34" charset="0"/>
              </a:rPr>
              <a:t>choix de la </a:t>
            </a:r>
            <a:r>
              <a:rPr lang="fr-FR" altLang="fr-FR" sz="2400" dirty="0">
                <a:cs typeface="Arial" panose="020B0604020202020204" pitchFamily="34" charset="0"/>
              </a:rPr>
              <a:t>spécialité de </a:t>
            </a:r>
            <a:r>
              <a:rPr lang="fr-FR" altLang="fr-FR" sz="2400" dirty="0" smtClean="0">
                <a:cs typeface="Arial" panose="020B0604020202020204" pitchFamily="34" charset="0"/>
              </a:rPr>
              <a:t>baccalauréat</a:t>
            </a:r>
            <a:endParaRPr lang="fr-FR" altLang="fr-FR" sz="24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altLang="fr-FR" sz="24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cs typeface="Arial" panose="020B0604020202020204" pitchFamily="34" charset="0"/>
              </a:rPr>
              <a:t>Possibilité de changement d’établissement si choix d’une spécialité de la famille métiers non enseignée dans l’établissement.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1466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189797" y="1728788"/>
            <a:ext cx="3024187" cy="720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2de pro Métiers de la gestion administrative, du transport et de la logistique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189796" y="4630738"/>
            <a:ext cx="3024188" cy="720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2de pro Métiers du bois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627167" y="2364582"/>
            <a:ext cx="2519362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Assistance à la gestion des organisations et de leur activités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5627167" y="3810598"/>
            <a:ext cx="2519362" cy="5032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étude et réalisation d’agencement</a:t>
            </a:r>
          </a:p>
        </p:txBody>
      </p:sp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804579" y="233363"/>
            <a:ext cx="7920037" cy="652462"/>
          </a:xfrm>
          <a:custGeom>
            <a:avLst/>
            <a:gdLst>
              <a:gd name="T0" fmla="*/ 0 w 13202"/>
              <a:gd name="T1" fmla="*/ 0 h 3200"/>
              <a:gd name="T2" fmla="*/ 2147483646 w 13202"/>
              <a:gd name="T3" fmla="*/ 0 h 3200"/>
              <a:gd name="T4" fmla="*/ 2147483646 w 13202"/>
              <a:gd name="T5" fmla="*/ 2147483646 h 3200"/>
              <a:gd name="T6" fmla="*/ 0 w 13202"/>
              <a:gd name="T7" fmla="*/ 2147483646 h 3200"/>
              <a:gd name="T8" fmla="*/ 0 w 13202"/>
              <a:gd name="T9" fmla="*/ 0 h 3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02"/>
              <a:gd name="T16" fmla="*/ 0 h 3200"/>
              <a:gd name="T17" fmla="*/ 13202 w 13202"/>
              <a:gd name="T18" fmla="*/ 3200 h 3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02" h="3200">
                <a:moveTo>
                  <a:pt x="0" y="0"/>
                </a:moveTo>
                <a:lnTo>
                  <a:pt x="13202" y="0"/>
                </a:lnTo>
                <a:lnTo>
                  <a:pt x="13202" y="3200"/>
                </a:lnTo>
                <a:lnTo>
                  <a:pt x="0" y="3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altLang="fr-FR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familles de </a:t>
            </a:r>
            <a:r>
              <a:rPr lang="fr-FR" altLang="fr-FR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métiers : exemples </a:t>
            </a:r>
            <a:endParaRPr lang="fr-FR" altLang="fr-FR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5627167" y="1163638"/>
            <a:ext cx="2519362" cy="433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logistique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627167" y="1742898"/>
            <a:ext cx="2519362" cy="5032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Organisation de transport de marchandise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5627167" y="4443413"/>
            <a:ext cx="2519362" cy="5540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technicien constructeur bois</a:t>
            </a:r>
          </a:p>
        </p:txBody>
      </p:sp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5627167" y="5161330"/>
            <a:ext cx="2519362" cy="5032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technicien menuisier agenceur</a:t>
            </a:r>
          </a:p>
        </p:txBody>
      </p:sp>
      <p:sp>
        <p:nvSpPr>
          <p:cNvPr id="44043" name="Rectangle 10"/>
          <p:cNvSpPr>
            <a:spLocks noChangeArrowheads="1"/>
          </p:cNvSpPr>
          <p:nvPr/>
        </p:nvSpPr>
        <p:spPr bwMode="auto">
          <a:xfrm>
            <a:off x="5644629" y="5828447"/>
            <a:ext cx="2501900" cy="747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400" dirty="0"/>
              <a:t>BAC pro technicien de fabrication bois et matériaux associés</a:t>
            </a:r>
          </a:p>
        </p:txBody>
      </p:sp>
      <p:cxnSp>
        <p:nvCxnSpPr>
          <p:cNvPr id="44044" name="AutoShape 11"/>
          <p:cNvCxnSpPr>
            <a:cxnSpLocks noChangeShapeType="1"/>
          </p:cNvCxnSpPr>
          <p:nvPr/>
        </p:nvCxnSpPr>
        <p:spPr bwMode="auto">
          <a:xfrm flipV="1">
            <a:off x="4299744" y="1449388"/>
            <a:ext cx="1281112" cy="3349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5" name="AutoShape 12"/>
          <p:cNvCxnSpPr>
            <a:cxnSpLocks noChangeShapeType="1"/>
          </p:cNvCxnSpPr>
          <p:nvPr/>
        </p:nvCxnSpPr>
        <p:spPr bwMode="auto">
          <a:xfrm flipV="1">
            <a:off x="4346575" y="1983581"/>
            <a:ext cx="1181100" cy="920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6" name="AutoShape 13"/>
          <p:cNvCxnSpPr>
            <a:cxnSpLocks noChangeShapeType="1"/>
          </p:cNvCxnSpPr>
          <p:nvPr/>
        </p:nvCxnSpPr>
        <p:spPr bwMode="auto">
          <a:xfrm>
            <a:off x="4308475" y="2384443"/>
            <a:ext cx="1216025" cy="2857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7" name="AutoShape 14"/>
          <p:cNvCxnSpPr>
            <a:cxnSpLocks noChangeShapeType="1"/>
          </p:cNvCxnSpPr>
          <p:nvPr/>
        </p:nvCxnSpPr>
        <p:spPr bwMode="auto">
          <a:xfrm flipV="1">
            <a:off x="4308475" y="4072157"/>
            <a:ext cx="1189037" cy="6445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8" name="AutoShape 15"/>
          <p:cNvCxnSpPr>
            <a:cxnSpLocks noChangeShapeType="1"/>
          </p:cNvCxnSpPr>
          <p:nvPr/>
        </p:nvCxnSpPr>
        <p:spPr bwMode="auto">
          <a:xfrm flipV="1">
            <a:off x="4312444" y="4721226"/>
            <a:ext cx="1173162" cy="2762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9" name="AutoShape 16"/>
          <p:cNvCxnSpPr>
            <a:cxnSpLocks noChangeShapeType="1"/>
          </p:cNvCxnSpPr>
          <p:nvPr/>
        </p:nvCxnSpPr>
        <p:spPr bwMode="auto">
          <a:xfrm>
            <a:off x="4321175" y="5216525"/>
            <a:ext cx="1139825" cy="1349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50" name="AutoShape 17"/>
          <p:cNvCxnSpPr>
            <a:cxnSpLocks noChangeShapeType="1"/>
          </p:cNvCxnSpPr>
          <p:nvPr/>
        </p:nvCxnSpPr>
        <p:spPr bwMode="auto">
          <a:xfrm>
            <a:off x="4329906" y="5431153"/>
            <a:ext cx="1155700" cy="7032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757252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́sentation" id="{7B346D00-4479-C042-B7AD-58F560A4BF69}" vid="{5F9BC8ED-DBF6-C542-BE16-F0537BB954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1931</Words>
  <Application>Microsoft Office PowerPoint</Application>
  <PresentationFormat>Affichage à l'écran (4:3)</PresentationFormat>
  <Paragraphs>503</Paragraphs>
  <Slides>33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Présentation</vt:lpstr>
      <vt:lpstr>Informations à destination des Parents de 3ème  du collège Debussy </vt:lpstr>
      <vt:lpstr>Diapositive 2</vt:lpstr>
      <vt:lpstr>Diapositive 3</vt:lpstr>
      <vt:lpstr>Diapositive 4</vt:lpstr>
      <vt:lpstr>Diapositive 5</vt:lpstr>
      <vt:lpstr>Diapositive 6</vt:lpstr>
      <vt:lpstr>Diapositive 7</vt:lpstr>
      <vt:lpstr>La seconde par famille de métiers</vt:lpstr>
      <vt:lpstr>Diapositive 9</vt:lpstr>
      <vt:lpstr>Voie professionnelle : 2 façons d’apprendre. Statut scolaire ou d’apprenti ? 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Lycées de secteur</vt:lpstr>
      <vt:lpstr>L’orientation au lycée Après la 2nde GT</vt:lpstr>
      <vt:lpstr>Diapositive 19</vt:lpstr>
      <vt:lpstr>La voie générale Les enseignements de spécialité </vt:lpstr>
      <vt:lpstr>Diapositive 21</vt:lpstr>
      <vt:lpstr>Diapositive 22</vt:lpstr>
      <vt:lpstr>La voie technologique </vt:lpstr>
      <vt:lpstr>La voie technologique  8 spécialités (dont 3 nécessitant de s’engager dès la 2nde)</vt:lpstr>
      <vt:lpstr>Diapositive 25</vt:lpstr>
      <vt:lpstr>Les étapes d’orientation en 3ème  </vt:lpstr>
      <vt:lpstr>Les étapes d’orientation en 3ème</vt:lpstr>
      <vt:lpstr>En cas de désaccord</vt:lpstr>
      <vt:lpstr>Les règles générales de l’affectation  dans les établissements publics (sous réserve de confirmation par les circulaires 2021)</vt:lpstr>
      <vt:lpstr>Les cas particuliers : Affectation en 2nde GT  </vt:lpstr>
      <vt:lpstr>Les cas particuliers : Affectation en 2nde GT(2) Demande de dérogation à la carte scolaire  </vt:lpstr>
      <vt:lpstr>Diapositive 32</vt:lpstr>
      <vt:lpstr>Les RDV avec la Psychologue spécialisée EDO : éducation développement, orientation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xavier rolland</dc:creator>
  <cp:lastModifiedBy>principal1</cp:lastModifiedBy>
  <cp:revision>182</cp:revision>
  <cp:lastPrinted>2021-02-12T13:14:03Z</cp:lastPrinted>
  <dcterms:created xsi:type="dcterms:W3CDTF">2018-10-26T07:42:37Z</dcterms:created>
  <dcterms:modified xsi:type="dcterms:W3CDTF">2021-03-12T09:36:51Z</dcterms:modified>
</cp:coreProperties>
</file>